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21.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3" r:id="rId1"/>
  </p:sldMasterIdLst>
  <p:notesMasterIdLst>
    <p:notesMasterId r:id="rId30"/>
  </p:notesMasterIdLst>
  <p:sldIdLst>
    <p:sldId id="584" r:id="rId2"/>
    <p:sldId id="688" r:id="rId3"/>
    <p:sldId id="301" r:id="rId4"/>
    <p:sldId id="311" r:id="rId5"/>
    <p:sldId id="408" r:id="rId6"/>
    <p:sldId id="380" r:id="rId7"/>
    <p:sldId id="381" r:id="rId8"/>
    <p:sldId id="692" r:id="rId9"/>
    <p:sldId id="373" r:id="rId10"/>
    <p:sldId id="686" r:id="rId11"/>
    <p:sldId id="687" r:id="rId12"/>
    <p:sldId id="684" r:id="rId13"/>
    <p:sldId id="385" r:id="rId14"/>
    <p:sldId id="409" r:id="rId15"/>
    <p:sldId id="691" r:id="rId16"/>
    <p:sldId id="690" r:id="rId17"/>
    <p:sldId id="693" r:id="rId18"/>
    <p:sldId id="696" r:id="rId19"/>
    <p:sldId id="698" r:id="rId20"/>
    <p:sldId id="710" r:id="rId21"/>
    <p:sldId id="699" r:id="rId22"/>
    <p:sldId id="702" r:id="rId23"/>
    <p:sldId id="703" r:id="rId24"/>
    <p:sldId id="707" r:id="rId25"/>
    <p:sldId id="705" r:id="rId26"/>
    <p:sldId id="706" r:id="rId27"/>
    <p:sldId id="708" r:id="rId28"/>
    <p:sldId id="709" r:id="rId29"/>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BF4"/>
    <a:srgbClr val="FBFBFB"/>
    <a:srgbClr val="920000"/>
    <a:srgbClr val="CC0066"/>
    <a:srgbClr val="FFFF99"/>
    <a:srgbClr val="FF8181"/>
    <a:srgbClr val="2A2A2A"/>
    <a:srgbClr val="383838"/>
    <a:srgbClr val="FF9966"/>
    <a:srgbClr val="3434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Estilo temático 1 - Énfasis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25E5076-3810-47DD-B79F-674D7AD40C01}" styleName="Estilo oscuro 1 - Énfasis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FECB4D8-DB02-4DC6-A0A2-4F2EBAE1DC90}" styleName="Estilo medio 1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Estilo medio 1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50" autoAdjust="0"/>
    <p:restoredTop sz="86429"/>
  </p:normalViewPr>
  <p:slideViewPr>
    <p:cSldViewPr>
      <p:cViewPr varScale="1">
        <p:scale>
          <a:sx n="89" d="100"/>
          <a:sy n="89" d="100"/>
        </p:scale>
        <p:origin x="533" y="4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4586"/>
    </p:cViewPr>
  </p:sorterViewPr>
  <p:notesViewPr>
    <p:cSldViewPr>
      <p:cViewPr varScale="1">
        <p:scale>
          <a:sx n="67" d="100"/>
          <a:sy n="67" d="100"/>
        </p:scale>
        <p:origin x="-3276"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6AE9BD-AE42-410B-B7F2-BCF589048740}" type="doc">
      <dgm:prSet loTypeId="urn:microsoft.com/office/officeart/2005/8/layout/equation2" loCatId="relationship" qsTypeId="urn:microsoft.com/office/officeart/2005/8/quickstyle/simple1" qsCatId="simple" csTypeId="urn:microsoft.com/office/officeart/2005/8/colors/colorful1" csCatId="colorful" phldr="1"/>
      <dgm:spPr/>
      <dgm:t>
        <a:bodyPr/>
        <a:lstStyle/>
        <a:p>
          <a:endParaRPr lang="es-AR"/>
        </a:p>
      </dgm:t>
    </dgm:pt>
    <dgm:pt modelId="{95AC063B-625C-4232-BE05-5F02D008D47D}">
      <dgm:prSet phldrT="[Texto]"/>
      <dgm:spPr/>
      <dgm:t>
        <a:bodyPr/>
        <a:lstStyle/>
        <a:p>
          <a:r>
            <a:rPr lang="es-US" dirty="0"/>
            <a:t>Modelo de Dominio</a:t>
          </a:r>
          <a:endParaRPr lang="es-AR" dirty="0"/>
        </a:p>
      </dgm:t>
    </dgm:pt>
    <dgm:pt modelId="{7FF5DE47-9667-4C27-9F29-1B426F338D3F}" type="parTrans" cxnId="{7A9B0D9D-C5BD-4B76-99F0-310C97E57143}">
      <dgm:prSet/>
      <dgm:spPr/>
      <dgm:t>
        <a:bodyPr/>
        <a:lstStyle/>
        <a:p>
          <a:endParaRPr lang="es-AR"/>
        </a:p>
      </dgm:t>
    </dgm:pt>
    <dgm:pt modelId="{663DB2A0-C0D8-4BE5-9AE4-08AF7EED628F}" type="sibTrans" cxnId="{7A9B0D9D-C5BD-4B76-99F0-310C97E57143}">
      <dgm:prSet/>
      <dgm:spPr/>
      <dgm:t>
        <a:bodyPr/>
        <a:lstStyle/>
        <a:p>
          <a:endParaRPr lang="es-AR"/>
        </a:p>
      </dgm:t>
    </dgm:pt>
    <dgm:pt modelId="{5A91B847-7001-48F4-99BE-E76859A85B94}">
      <dgm:prSet phldrT="[Texto]"/>
      <dgm:spPr/>
      <dgm:t>
        <a:bodyPr/>
        <a:lstStyle/>
        <a:p>
          <a:r>
            <a:rPr lang="es-US" dirty="0"/>
            <a:t>Escenarios de Casos de Uso</a:t>
          </a:r>
          <a:endParaRPr lang="es-AR" dirty="0"/>
        </a:p>
      </dgm:t>
    </dgm:pt>
    <dgm:pt modelId="{1C6D8546-F7EA-48B3-B8B0-A44BC9A624A8}" type="parTrans" cxnId="{AF7B4AE9-2DA2-4F2E-A2D4-9C7BAF386205}">
      <dgm:prSet/>
      <dgm:spPr/>
      <dgm:t>
        <a:bodyPr/>
        <a:lstStyle/>
        <a:p>
          <a:endParaRPr lang="es-AR"/>
        </a:p>
      </dgm:t>
    </dgm:pt>
    <dgm:pt modelId="{2B84E9BE-15BE-492F-B27C-BA6C4307BDB8}" type="sibTrans" cxnId="{AF7B4AE9-2DA2-4F2E-A2D4-9C7BAF386205}">
      <dgm:prSet/>
      <dgm:spPr/>
      <dgm:t>
        <a:bodyPr/>
        <a:lstStyle/>
        <a:p>
          <a:endParaRPr lang="es-AR"/>
        </a:p>
      </dgm:t>
    </dgm:pt>
    <dgm:pt modelId="{45665D24-EA8D-4156-BDEA-2A7A64A250E3}">
      <dgm:prSet phldrT="[Texto]"/>
      <dgm:spPr/>
      <dgm:t>
        <a:bodyPr/>
        <a:lstStyle/>
        <a:p>
          <a:r>
            <a:rPr lang="es-US" dirty="0"/>
            <a:t>Realizaciones de Casos de Uso </a:t>
          </a:r>
          <a:endParaRPr lang="es-AR" dirty="0"/>
        </a:p>
      </dgm:t>
    </dgm:pt>
    <dgm:pt modelId="{8DD96EE0-37FB-4772-B005-AFC0BDDA09DD}" type="sibTrans" cxnId="{043A893D-E732-4ECA-A164-546C283E50EB}">
      <dgm:prSet/>
      <dgm:spPr/>
      <dgm:t>
        <a:bodyPr/>
        <a:lstStyle/>
        <a:p>
          <a:endParaRPr lang="es-AR"/>
        </a:p>
      </dgm:t>
    </dgm:pt>
    <dgm:pt modelId="{CD8C0EC2-4979-4E50-9E9A-BFB0ED9D5484}" type="parTrans" cxnId="{043A893D-E732-4ECA-A164-546C283E50EB}">
      <dgm:prSet/>
      <dgm:spPr/>
      <dgm:t>
        <a:bodyPr/>
        <a:lstStyle/>
        <a:p>
          <a:endParaRPr lang="es-AR"/>
        </a:p>
      </dgm:t>
    </dgm:pt>
    <dgm:pt modelId="{F66219BF-E5E7-49A6-85C3-300A0AB14928}" type="pres">
      <dgm:prSet presAssocID="{AC6AE9BD-AE42-410B-B7F2-BCF589048740}" presName="Name0" presStyleCnt="0">
        <dgm:presLayoutVars>
          <dgm:dir/>
          <dgm:resizeHandles val="exact"/>
        </dgm:presLayoutVars>
      </dgm:prSet>
      <dgm:spPr/>
    </dgm:pt>
    <dgm:pt modelId="{84BBFFBC-02EB-44C1-8E12-279D26F65D7A}" type="pres">
      <dgm:prSet presAssocID="{AC6AE9BD-AE42-410B-B7F2-BCF589048740}" presName="vNodes" presStyleCnt="0"/>
      <dgm:spPr/>
    </dgm:pt>
    <dgm:pt modelId="{62CF7988-6BEC-41A6-BC46-ACCADCD2FC6C}" type="pres">
      <dgm:prSet presAssocID="{95AC063B-625C-4232-BE05-5F02D008D47D}" presName="node" presStyleLbl="node1" presStyleIdx="0" presStyleCnt="3">
        <dgm:presLayoutVars>
          <dgm:bulletEnabled val="1"/>
        </dgm:presLayoutVars>
      </dgm:prSet>
      <dgm:spPr/>
    </dgm:pt>
    <dgm:pt modelId="{2F00C611-2C8D-410F-A456-474118346EFB}" type="pres">
      <dgm:prSet presAssocID="{663DB2A0-C0D8-4BE5-9AE4-08AF7EED628F}" presName="spacerT" presStyleCnt="0"/>
      <dgm:spPr/>
    </dgm:pt>
    <dgm:pt modelId="{4CE00C99-0390-46DE-A84D-D89E16A400B4}" type="pres">
      <dgm:prSet presAssocID="{663DB2A0-C0D8-4BE5-9AE4-08AF7EED628F}" presName="sibTrans" presStyleLbl="sibTrans2D1" presStyleIdx="0" presStyleCnt="2"/>
      <dgm:spPr/>
    </dgm:pt>
    <dgm:pt modelId="{43B7453F-638A-43C5-A5D3-09D2889E42AA}" type="pres">
      <dgm:prSet presAssocID="{663DB2A0-C0D8-4BE5-9AE4-08AF7EED628F}" presName="spacerB" presStyleCnt="0"/>
      <dgm:spPr/>
    </dgm:pt>
    <dgm:pt modelId="{DAABA4B5-C6F9-493A-B81A-80530D940370}" type="pres">
      <dgm:prSet presAssocID="{5A91B847-7001-48F4-99BE-E76859A85B94}" presName="node" presStyleLbl="node1" presStyleIdx="1" presStyleCnt="3">
        <dgm:presLayoutVars>
          <dgm:bulletEnabled val="1"/>
        </dgm:presLayoutVars>
      </dgm:prSet>
      <dgm:spPr/>
    </dgm:pt>
    <dgm:pt modelId="{5975136A-BF86-46B8-B787-E4223F556C17}" type="pres">
      <dgm:prSet presAssocID="{AC6AE9BD-AE42-410B-B7F2-BCF589048740}" presName="sibTransLast" presStyleLbl="sibTrans2D1" presStyleIdx="1" presStyleCnt="2"/>
      <dgm:spPr/>
    </dgm:pt>
    <dgm:pt modelId="{58E525B0-76A1-4326-97F1-A13F424805A6}" type="pres">
      <dgm:prSet presAssocID="{AC6AE9BD-AE42-410B-B7F2-BCF589048740}" presName="connectorText" presStyleLbl="sibTrans2D1" presStyleIdx="1" presStyleCnt="2"/>
      <dgm:spPr/>
    </dgm:pt>
    <dgm:pt modelId="{F4EE14A7-4692-4771-A8DE-3B386D54CC14}" type="pres">
      <dgm:prSet presAssocID="{AC6AE9BD-AE42-410B-B7F2-BCF589048740}" presName="lastNode" presStyleLbl="node1" presStyleIdx="2" presStyleCnt="3" custLinFactNeighborX="1705" custLinFactNeighborY="-405">
        <dgm:presLayoutVars>
          <dgm:bulletEnabled val="1"/>
        </dgm:presLayoutVars>
      </dgm:prSet>
      <dgm:spPr/>
    </dgm:pt>
  </dgm:ptLst>
  <dgm:cxnLst>
    <dgm:cxn modelId="{0ECC4105-6119-4C5E-AF89-9E22FACF01CA}" type="presOf" srcId="{AC6AE9BD-AE42-410B-B7F2-BCF589048740}" destId="{F66219BF-E5E7-49A6-85C3-300A0AB14928}" srcOrd="0" destOrd="0" presId="urn:microsoft.com/office/officeart/2005/8/layout/equation2"/>
    <dgm:cxn modelId="{043A893D-E732-4ECA-A164-546C283E50EB}" srcId="{AC6AE9BD-AE42-410B-B7F2-BCF589048740}" destId="{45665D24-EA8D-4156-BDEA-2A7A64A250E3}" srcOrd="2" destOrd="0" parTransId="{CD8C0EC2-4979-4E50-9E9A-BFB0ED9D5484}" sibTransId="{8DD96EE0-37FB-4772-B005-AFC0BDDA09DD}"/>
    <dgm:cxn modelId="{26F5A562-2740-4522-B879-ADB385A70E2B}" type="presOf" srcId="{663DB2A0-C0D8-4BE5-9AE4-08AF7EED628F}" destId="{4CE00C99-0390-46DE-A84D-D89E16A400B4}" srcOrd="0" destOrd="0" presId="urn:microsoft.com/office/officeart/2005/8/layout/equation2"/>
    <dgm:cxn modelId="{997A1443-CC71-4091-BA48-45061B13A19B}" type="presOf" srcId="{2B84E9BE-15BE-492F-B27C-BA6C4307BDB8}" destId="{58E525B0-76A1-4326-97F1-A13F424805A6}" srcOrd="1" destOrd="0" presId="urn:microsoft.com/office/officeart/2005/8/layout/equation2"/>
    <dgm:cxn modelId="{A6E39A75-0384-4955-896A-70E54575C563}" type="presOf" srcId="{2B84E9BE-15BE-492F-B27C-BA6C4307BDB8}" destId="{5975136A-BF86-46B8-B787-E4223F556C17}" srcOrd="0" destOrd="0" presId="urn:microsoft.com/office/officeart/2005/8/layout/equation2"/>
    <dgm:cxn modelId="{7A9B0D9D-C5BD-4B76-99F0-310C97E57143}" srcId="{AC6AE9BD-AE42-410B-B7F2-BCF589048740}" destId="{95AC063B-625C-4232-BE05-5F02D008D47D}" srcOrd="0" destOrd="0" parTransId="{7FF5DE47-9667-4C27-9F29-1B426F338D3F}" sibTransId="{663DB2A0-C0D8-4BE5-9AE4-08AF7EED628F}"/>
    <dgm:cxn modelId="{449FEE9F-9D40-4BEB-8CFD-4465DEB4EFBE}" type="presOf" srcId="{95AC063B-625C-4232-BE05-5F02D008D47D}" destId="{62CF7988-6BEC-41A6-BC46-ACCADCD2FC6C}" srcOrd="0" destOrd="0" presId="urn:microsoft.com/office/officeart/2005/8/layout/equation2"/>
    <dgm:cxn modelId="{56BC21E5-6092-4B19-80BE-0EDF79BDB37F}" type="presOf" srcId="{5A91B847-7001-48F4-99BE-E76859A85B94}" destId="{DAABA4B5-C6F9-493A-B81A-80530D940370}" srcOrd="0" destOrd="0" presId="urn:microsoft.com/office/officeart/2005/8/layout/equation2"/>
    <dgm:cxn modelId="{AF7B4AE9-2DA2-4F2E-A2D4-9C7BAF386205}" srcId="{AC6AE9BD-AE42-410B-B7F2-BCF589048740}" destId="{5A91B847-7001-48F4-99BE-E76859A85B94}" srcOrd="1" destOrd="0" parTransId="{1C6D8546-F7EA-48B3-B8B0-A44BC9A624A8}" sibTransId="{2B84E9BE-15BE-492F-B27C-BA6C4307BDB8}"/>
    <dgm:cxn modelId="{A0E2F4FE-F819-48D1-9B61-8E63FAB41854}" type="presOf" srcId="{45665D24-EA8D-4156-BDEA-2A7A64A250E3}" destId="{F4EE14A7-4692-4771-A8DE-3B386D54CC14}" srcOrd="0" destOrd="0" presId="urn:microsoft.com/office/officeart/2005/8/layout/equation2"/>
    <dgm:cxn modelId="{EEEFE373-9B09-4B8E-A2B6-519D1576E1D6}" type="presParOf" srcId="{F66219BF-E5E7-49A6-85C3-300A0AB14928}" destId="{84BBFFBC-02EB-44C1-8E12-279D26F65D7A}" srcOrd="0" destOrd="0" presId="urn:microsoft.com/office/officeart/2005/8/layout/equation2"/>
    <dgm:cxn modelId="{7085ADDB-9741-4457-8C19-C766797180F8}" type="presParOf" srcId="{84BBFFBC-02EB-44C1-8E12-279D26F65D7A}" destId="{62CF7988-6BEC-41A6-BC46-ACCADCD2FC6C}" srcOrd="0" destOrd="0" presId="urn:microsoft.com/office/officeart/2005/8/layout/equation2"/>
    <dgm:cxn modelId="{77EDB90F-4B41-4202-876B-48E65D98E85E}" type="presParOf" srcId="{84BBFFBC-02EB-44C1-8E12-279D26F65D7A}" destId="{2F00C611-2C8D-410F-A456-474118346EFB}" srcOrd="1" destOrd="0" presId="urn:microsoft.com/office/officeart/2005/8/layout/equation2"/>
    <dgm:cxn modelId="{2F49374B-EC1F-4FB7-B218-A49A55C660F6}" type="presParOf" srcId="{84BBFFBC-02EB-44C1-8E12-279D26F65D7A}" destId="{4CE00C99-0390-46DE-A84D-D89E16A400B4}" srcOrd="2" destOrd="0" presId="urn:microsoft.com/office/officeart/2005/8/layout/equation2"/>
    <dgm:cxn modelId="{DA4E89E5-DEAF-4569-8C98-4A92A87225A9}" type="presParOf" srcId="{84BBFFBC-02EB-44C1-8E12-279D26F65D7A}" destId="{43B7453F-638A-43C5-A5D3-09D2889E42AA}" srcOrd="3" destOrd="0" presId="urn:microsoft.com/office/officeart/2005/8/layout/equation2"/>
    <dgm:cxn modelId="{973647E6-DF21-43B9-B3CB-043BE4D584B2}" type="presParOf" srcId="{84BBFFBC-02EB-44C1-8E12-279D26F65D7A}" destId="{DAABA4B5-C6F9-493A-B81A-80530D940370}" srcOrd="4" destOrd="0" presId="urn:microsoft.com/office/officeart/2005/8/layout/equation2"/>
    <dgm:cxn modelId="{51C8C853-8B1E-4FF7-9DB6-D47DDD811DC5}" type="presParOf" srcId="{F66219BF-E5E7-49A6-85C3-300A0AB14928}" destId="{5975136A-BF86-46B8-B787-E4223F556C17}" srcOrd="1" destOrd="0" presId="urn:microsoft.com/office/officeart/2005/8/layout/equation2"/>
    <dgm:cxn modelId="{65B44149-A91D-4726-9540-AC66D5F47F24}" type="presParOf" srcId="{5975136A-BF86-46B8-B787-E4223F556C17}" destId="{58E525B0-76A1-4326-97F1-A13F424805A6}" srcOrd="0" destOrd="0" presId="urn:microsoft.com/office/officeart/2005/8/layout/equation2"/>
    <dgm:cxn modelId="{FC272CC4-FF4E-4FCB-93BA-C6E5D4060A39}" type="presParOf" srcId="{F66219BF-E5E7-49A6-85C3-300A0AB14928}" destId="{F4EE14A7-4692-4771-A8DE-3B386D54CC14}" srcOrd="2" destOrd="0" presId="urn:microsoft.com/office/officeart/2005/8/layout/equation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F7988-6BEC-41A6-BC46-ACCADCD2FC6C}">
      <dsp:nvSpPr>
        <dsp:cNvPr id="0" name=""/>
        <dsp:cNvSpPr/>
      </dsp:nvSpPr>
      <dsp:spPr>
        <a:xfrm>
          <a:off x="4500" y="152947"/>
          <a:ext cx="1597677" cy="1597677"/>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s-US" sz="1900" kern="1200" dirty="0"/>
            <a:t>Modelo de Dominio</a:t>
          </a:r>
          <a:endParaRPr lang="es-AR" sz="1900" kern="1200" dirty="0"/>
        </a:p>
      </dsp:txBody>
      <dsp:txXfrm>
        <a:off x="238474" y="386921"/>
        <a:ext cx="1129729" cy="1129729"/>
      </dsp:txXfrm>
    </dsp:sp>
    <dsp:sp modelId="{4CE00C99-0390-46DE-A84D-D89E16A400B4}">
      <dsp:nvSpPr>
        <dsp:cNvPr id="0" name=""/>
        <dsp:cNvSpPr/>
      </dsp:nvSpPr>
      <dsp:spPr>
        <a:xfrm>
          <a:off x="340012" y="1880356"/>
          <a:ext cx="926652" cy="926652"/>
        </a:xfrm>
        <a:prstGeom prst="mathPlus">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s-AR" sz="1500" kern="1200"/>
        </a:p>
      </dsp:txBody>
      <dsp:txXfrm>
        <a:off x="462840" y="2234708"/>
        <a:ext cx="680996" cy="217948"/>
      </dsp:txXfrm>
    </dsp:sp>
    <dsp:sp modelId="{DAABA4B5-C6F9-493A-B81A-80530D940370}">
      <dsp:nvSpPr>
        <dsp:cNvPr id="0" name=""/>
        <dsp:cNvSpPr/>
      </dsp:nvSpPr>
      <dsp:spPr>
        <a:xfrm>
          <a:off x="4500" y="2936740"/>
          <a:ext cx="1597677" cy="1597677"/>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s-US" sz="1900" kern="1200" dirty="0"/>
            <a:t>Escenarios de Casos de Uso</a:t>
          </a:r>
          <a:endParaRPr lang="es-AR" sz="1900" kern="1200" dirty="0"/>
        </a:p>
      </dsp:txBody>
      <dsp:txXfrm>
        <a:off x="238474" y="3170714"/>
        <a:ext cx="1129729" cy="1129729"/>
      </dsp:txXfrm>
    </dsp:sp>
    <dsp:sp modelId="{5975136A-BF86-46B8-B787-E4223F556C17}">
      <dsp:nvSpPr>
        <dsp:cNvPr id="0" name=""/>
        <dsp:cNvSpPr/>
      </dsp:nvSpPr>
      <dsp:spPr>
        <a:xfrm rot="21586758">
          <a:off x="1842955" y="2041527"/>
          <a:ext cx="510456" cy="59433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s-AR" sz="1500" kern="1200"/>
        </a:p>
      </dsp:txBody>
      <dsp:txXfrm>
        <a:off x="1842956" y="2160689"/>
        <a:ext cx="357319" cy="356602"/>
      </dsp:txXfrm>
    </dsp:sp>
    <dsp:sp modelId="{F4EE14A7-4692-4771-A8DE-3B386D54CC14}">
      <dsp:nvSpPr>
        <dsp:cNvPr id="0" name=""/>
        <dsp:cNvSpPr/>
      </dsp:nvSpPr>
      <dsp:spPr>
        <a:xfrm>
          <a:off x="2565284" y="733064"/>
          <a:ext cx="3195355" cy="3195355"/>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s-US" sz="3100" kern="1200" dirty="0"/>
            <a:t>Realizaciones de Casos de Uso </a:t>
          </a:r>
          <a:endParaRPr lang="es-AR" sz="3100" kern="1200" dirty="0"/>
        </a:p>
      </dsp:txBody>
      <dsp:txXfrm>
        <a:off x="3033233" y="1201013"/>
        <a:ext cx="2259457" cy="2259457"/>
      </dsp:txXfrm>
    </dsp:sp>
  </dsp:spTree>
</dsp:drawing>
</file>

<file path=ppt/diagrams/layout1.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AR"/>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5A4AAB7-35E7-48C3-86C0-BF7AA662637B}" type="datetimeFigureOut">
              <a:rPr lang="es-AR" smtClean="0"/>
              <a:t>25/9/2018</a:t>
            </a:fld>
            <a:endParaRPr lang="es-AR"/>
          </a:p>
        </p:txBody>
      </p:sp>
      <p:sp>
        <p:nvSpPr>
          <p:cNvPr id="4" name="3 Marcador de imagen de diapositiva"/>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AR"/>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AR"/>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93CB6A-38D4-45DE-80F7-C506C767D399}" type="slidenum">
              <a:rPr lang="es-AR" smtClean="0"/>
              <a:t>‹Nº›</a:t>
            </a:fld>
            <a:endParaRPr lang="es-AR"/>
          </a:p>
        </p:txBody>
      </p:sp>
    </p:spTree>
    <p:extLst>
      <p:ext uri="{BB962C8B-B14F-4D97-AF65-F5344CB8AC3E}">
        <p14:creationId xmlns:p14="http://schemas.microsoft.com/office/powerpoint/2010/main" val="13318518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97812759-EFF8-44B5-8957-D3DB4796D3AE}" type="slidenum">
              <a:rPr lang="es-AR" altLang="es-AR" smtClean="0"/>
              <a:pPr/>
              <a:t>1</a:t>
            </a:fld>
            <a:endParaRPr lang="es-AR" altLang="es-AR"/>
          </a:p>
        </p:txBody>
      </p:sp>
    </p:spTree>
    <p:extLst>
      <p:ext uri="{BB962C8B-B14F-4D97-AF65-F5344CB8AC3E}">
        <p14:creationId xmlns:p14="http://schemas.microsoft.com/office/powerpoint/2010/main" val="210362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8397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8397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7BA960F7-A55A-4CA7-BCCD-26DF5616F734}" type="slidenum">
              <a:rPr lang="es-AR" altLang="es-AR" sz="1300">
                <a:latin typeface="Tahoma" panose="020B0604030504040204" pitchFamily="34" charset="0"/>
              </a:rPr>
              <a:pPr/>
              <a:t>3</a:t>
            </a:fld>
            <a:endParaRPr lang="es-AR" altLang="es-AR" sz="1300">
              <a:latin typeface="Tahoma" panose="020B0604030504040204" pitchFamily="34" charset="0"/>
            </a:endParaRPr>
          </a:p>
        </p:txBody>
      </p:sp>
      <p:sp>
        <p:nvSpPr>
          <p:cNvPr id="83973" name="Rectangle 2"/>
          <p:cNvSpPr>
            <a:spLocks noGrp="1" noRot="1" noChangeAspect="1" noChangeArrowheads="1" noTextEdit="1"/>
          </p:cNvSpPr>
          <p:nvPr>
            <p:ph type="sldImg"/>
          </p:nvPr>
        </p:nvSpPr>
        <p:spPr>
          <a:xfrm>
            <a:off x="381000" y="685800"/>
            <a:ext cx="6096000" cy="3429000"/>
          </a:xfrm>
          <a:ln/>
        </p:spPr>
      </p:sp>
      <p:sp>
        <p:nvSpPr>
          <p:cNvPr id="8397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altLang="es-AR">
              <a:latin typeface="Arial" panose="020B0604020202020204" pitchFamily="34" charset="0"/>
            </a:endParaRPr>
          </a:p>
        </p:txBody>
      </p:sp>
    </p:spTree>
    <p:extLst>
      <p:ext uri="{BB962C8B-B14F-4D97-AF65-F5344CB8AC3E}">
        <p14:creationId xmlns:p14="http://schemas.microsoft.com/office/powerpoint/2010/main" val="2002354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24781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24781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17E2E929-2688-49CE-920B-840F5652CDE9}" type="slidenum">
              <a:rPr lang="es-AR" altLang="es-AR" sz="1300">
                <a:latin typeface="Tahoma" panose="020B0604030504040204" pitchFamily="34" charset="0"/>
              </a:rPr>
              <a:pPr/>
              <a:t>6</a:t>
            </a:fld>
            <a:endParaRPr lang="es-AR" altLang="es-AR" sz="1300">
              <a:latin typeface="Tahoma" panose="020B0604030504040204" pitchFamily="34" charset="0"/>
            </a:endParaRPr>
          </a:p>
        </p:txBody>
      </p:sp>
      <p:sp>
        <p:nvSpPr>
          <p:cNvPr id="247813" name="Rectangle 2"/>
          <p:cNvSpPr>
            <a:spLocks noGrp="1" noRot="1" noChangeAspect="1" noChangeArrowheads="1" noTextEdit="1"/>
          </p:cNvSpPr>
          <p:nvPr>
            <p:ph type="sldImg"/>
          </p:nvPr>
        </p:nvSpPr>
        <p:spPr>
          <a:ln/>
        </p:spPr>
      </p:sp>
      <p:sp>
        <p:nvSpPr>
          <p:cNvPr id="24781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S" altLang="es-AR"/>
          </a:p>
        </p:txBody>
      </p:sp>
    </p:spTree>
    <p:extLst>
      <p:ext uri="{BB962C8B-B14F-4D97-AF65-F5344CB8AC3E}">
        <p14:creationId xmlns:p14="http://schemas.microsoft.com/office/powerpoint/2010/main" val="617203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24883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24883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4D5F3AD9-D9A3-4DBD-AFF2-FB685C719D1A}" type="slidenum">
              <a:rPr lang="es-AR" altLang="es-AR" sz="1300">
                <a:latin typeface="Tahoma" panose="020B0604030504040204" pitchFamily="34" charset="0"/>
              </a:rPr>
              <a:pPr/>
              <a:t>8</a:t>
            </a:fld>
            <a:endParaRPr lang="es-AR" altLang="es-AR" sz="1300">
              <a:latin typeface="Tahoma" panose="020B0604030504040204" pitchFamily="34" charset="0"/>
            </a:endParaRPr>
          </a:p>
        </p:txBody>
      </p:sp>
      <p:sp>
        <p:nvSpPr>
          <p:cNvPr id="248837" name="Rectangle 2"/>
          <p:cNvSpPr>
            <a:spLocks noGrp="1" noRot="1" noChangeAspect="1" noChangeArrowheads="1" noTextEdit="1"/>
          </p:cNvSpPr>
          <p:nvPr>
            <p:ph type="sldImg"/>
          </p:nvPr>
        </p:nvSpPr>
        <p:spPr>
          <a:ln/>
        </p:spPr>
      </p:sp>
      <p:sp>
        <p:nvSpPr>
          <p:cNvPr id="24883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S" altLang="es-AR"/>
          </a:p>
        </p:txBody>
      </p:sp>
    </p:spTree>
    <p:extLst>
      <p:ext uri="{BB962C8B-B14F-4D97-AF65-F5344CB8AC3E}">
        <p14:creationId xmlns:p14="http://schemas.microsoft.com/office/powerpoint/2010/main" val="25017416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A3A98C6-3650-4C42-9970-9985B8FF942B}" type="slidenum">
              <a:rPr lang="es-ES" altLang="es-AR">
                <a:latin typeface="Times New Roman" panose="02020603050405020304" pitchFamily="18" charset="0"/>
              </a:rPr>
              <a:pPr eaLnBrk="1" hangingPunct="1"/>
              <a:t>9</a:t>
            </a:fld>
            <a:endParaRPr lang="es-ES" altLang="es-AR">
              <a:latin typeface="Times New Roman" panose="02020603050405020304" pitchFamily="18" charset="0"/>
            </a:endParaRPr>
          </a:p>
        </p:txBody>
      </p:sp>
      <p:sp>
        <p:nvSpPr>
          <p:cNvPr id="181251" name="Rectangle 2"/>
          <p:cNvSpPr>
            <a:spLocks noGrp="1" noRot="1" noChangeAspect="1" noChangeArrowheads="1" noTextEdit="1"/>
          </p:cNvSpPr>
          <p:nvPr>
            <p:ph type="sldImg"/>
          </p:nvPr>
        </p:nvSpPr>
        <p:spPr>
          <a:xfrm>
            <a:off x="468313" y="727075"/>
            <a:ext cx="6375400" cy="3586163"/>
          </a:xfrm>
          <a:solidFill>
            <a:srgbClr val="FFFFFF"/>
          </a:solidFill>
          <a:ln/>
        </p:spPr>
      </p:sp>
      <p:sp>
        <p:nvSpPr>
          <p:cNvPr id="181252" name="Rectangle 3"/>
          <p:cNvSpPr>
            <a:spLocks noGrp="1" noChangeArrowheads="1"/>
          </p:cNvSpPr>
          <p:nvPr>
            <p:ph type="body" idx="1"/>
          </p:nvPr>
        </p:nvSpPr>
        <p:spPr>
          <a:xfrm>
            <a:off x="973138" y="4559300"/>
            <a:ext cx="5367337" cy="4322763"/>
          </a:xfrm>
          <a:solidFill>
            <a:srgbClr val="FFFFFF"/>
          </a:solidFill>
          <a:ln>
            <a:solidFill>
              <a:srgbClr val="000000"/>
            </a:solidFill>
          </a:ln>
        </p:spPr>
        <p:txBody>
          <a:bodyPr/>
          <a:lstStyle/>
          <a:p>
            <a:pPr eaLnBrk="1" hangingPunct="1">
              <a:spcBef>
                <a:spcPct val="0"/>
              </a:spcBef>
            </a:pPr>
            <a:r>
              <a:rPr lang="es-ES_tradnl" altLang="es-AR"/>
              <a:t>Ver (Piattini el al. 96), p. 164-165.</a:t>
            </a:r>
          </a:p>
        </p:txBody>
      </p:sp>
    </p:spTree>
    <p:extLst>
      <p:ext uri="{BB962C8B-B14F-4D97-AF65-F5344CB8AC3E}">
        <p14:creationId xmlns:p14="http://schemas.microsoft.com/office/powerpoint/2010/main" val="2294848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24883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24883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4D5F3AD9-D9A3-4DBD-AFF2-FB685C719D1A}" type="slidenum">
              <a:rPr lang="es-AR" altLang="es-AR" sz="1300">
                <a:latin typeface="Tahoma" panose="020B0604030504040204" pitchFamily="34" charset="0"/>
              </a:rPr>
              <a:pPr/>
              <a:t>13</a:t>
            </a:fld>
            <a:endParaRPr lang="es-AR" altLang="es-AR" sz="1300">
              <a:latin typeface="Tahoma" panose="020B0604030504040204" pitchFamily="34" charset="0"/>
            </a:endParaRPr>
          </a:p>
        </p:txBody>
      </p:sp>
      <p:sp>
        <p:nvSpPr>
          <p:cNvPr id="248837" name="Rectangle 2"/>
          <p:cNvSpPr>
            <a:spLocks noGrp="1" noRot="1" noChangeAspect="1" noChangeArrowheads="1" noTextEdit="1"/>
          </p:cNvSpPr>
          <p:nvPr>
            <p:ph type="sldImg"/>
          </p:nvPr>
        </p:nvSpPr>
        <p:spPr>
          <a:ln/>
        </p:spPr>
      </p:sp>
      <p:sp>
        <p:nvSpPr>
          <p:cNvPr id="24883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S" altLang="es-AR"/>
          </a:p>
        </p:txBody>
      </p:sp>
    </p:spTree>
    <p:extLst>
      <p:ext uri="{BB962C8B-B14F-4D97-AF65-F5344CB8AC3E}">
        <p14:creationId xmlns:p14="http://schemas.microsoft.com/office/powerpoint/2010/main" val="418295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97812759-EFF8-44B5-8957-D3DB4796D3AE}" type="slidenum">
              <a:rPr lang="es-AR" altLang="es-AR" smtClean="0"/>
              <a:pPr/>
              <a:t>16</a:t>
            </a:fld>
            <a:endParaRPr lang="es-AR" altLang="es-AR"/>
          </a:p>
        </p:txBody>
      </p:sp>
    </p:spTree>
    <p:extLst>
      <p:ext uri="{BB962C8B-B14F-4D97-AF65-F5344CB8AC3E}">
        <p14:creationId xmlns:p14="http://schemas.microsoft.com/office/powerpoint/2010/main" val="26720977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grpSp>
        <p:nvGrpSpPr>
          <p:cNvPr id="6" name="Agrupar 5"/>
          <p:cNvGrpSpPr/>
          <p:nvPr userDrawn="1"/>
        </p:nvGrpSpPr>
        <p:grpSpPr>
          <a:xfrm>
            <a:off x="0" y="880"/>
            <a:ext cx="12192000" cy="6858000"/>
            <a:chOff x="0" y="0"/>
            <a:chExt cx="9144000" cy="6858000"/>
          </a:xfrm>
        </p:grpSpPr>
        <p:sp>
          <p:nvSpPr>
            <p:cNvPr id="7" name="1 Rectángulo"/>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800"/>
            </a:p>
          </p:txBody>
        </p:sp>
        <p:sp>
          <p:nvSpPr>
            <p:cNvPr id="8" name="object 2"/>
            <p:cNvSpPr>
              <a:spLocks/>
            </p:cNvSpPr>
            <p:nvPr/>
          </p:nvSpPr>
          <p:spPr bwMode="auto">
            <a:xfrm>
              <a:off x="107504" y="1163092"/>
              <a:ext cx="7770214" cy="5693792"/>
            </a:xfrm>
            <a:custGeom>
              <a:avLst/>
              <a:gdLst>
                <a:gd name="T0" fmla="*/ 0 w 11237595"/>
                <a:gd name="T1" fmla="*/ 8094842 h 8098790"/>
                <a:gd name="T2" fmla="*/ 11238329 w 11237595"/>
                <a:gd name="T3" fmla="*/ 8094842 h 8098790"/>
                <a:gd name="T4" fmla="*/ 11238329 w 11237595"/>
                <a:gd name="T5" fmla="*/ 0 h 8098790"/>
                <a:gd name="T6" fmla="*/ 0 w 11237595"/>
                <a:gd name="T7" fmla="*/ 0 h 8098790"/>
                <a:gd name="T8" fmla="*/ 0 w 11237595"/>
                <a:gd name="T9" fmla="*/ 8094842 h 8098790"/>
                <a:gd name="T10" fmla="*/ 0 60000 65536"/>
                <a:gd name="T11" fmla="*/ 0 60000 65536"/>
                <a:gd name="T12" fmla="*/ 0 60000 65536"/>
                <a:gd name="T13" fmla="*/ 0 60000 65536"/>
                <a:gd name="T14" fmla="*/ 0 60000 65536"/>
                <a:gd name="T15" fmla="*/ 0 w 11237595"/>
                <a:gd name="T16" fmla="*/ 0 h 8098790"/>
                <a:gd name="T17" fmla="*/ 11237595 w 11237595"/>
                <a:gd name="T18" fmla="*/ 8098790 h 8098790"/>
              </a:gdLst>
              <a:ahLst/>
              <a:cxnLst>
                <a:cxn ang="T10">
                  <a:pos x="T0" y="T1"/>
                </a:cxn>
                <a:cxn ang="T11">
                  <a:pos x="T2" y="T3"/>
                </a:cxn>
                <a:cxn ang="T12">
                  <a:pos x="T4" y="T5"/>
                </a:cxn>
                <a:cxn ang="T13">
                  <a:pos x="T6" y="T7"/>
                </a:cxn>
                <a:cxn ang="T14">
                  <a:pos x="T8" y="T9"/>
                </a:cxn>
              </a:cxnLst>
              <a:rect l="T15" t="T16" r="T17" b="T18"/>
              <a:pathLst>
                <a:path w="11237595" h="8098790">
                  <a:moveTo>
                    <a:pt x="0" y="8098650"/>
                  </a:moveTo>
                  <a:lnTo>
                    <a:pt x="11237061" y="8098650"/>
                  </a:lnTo>
                  <a:lnTo>
                    <a:pt x="11237061" y="0"/>
                  </a:lnTo>
                  <a:lnTo>
                    <a:pt x="0" y="0"/>
                  </a:lnTo>
                  <a:lnTo>
                    <a:pt x="0" y="8098650"/>
                  </a:lnTo>
                  <a:close/>
                </a:path>
              </a:pathLst>
            </a:custGeom>
            <a:solidFill>
              <a:srgbClr val="FCFBF4"/>
            </a:solidFill>
            <a:ln>
              <a:noFill/>
            </a:ln>
            <a:effectLst>
              <a:innerShdw blurRad="533400" dist="50800" dir="2700000">
                <a:schemeClr val="bg1">
                  <a:lumMod val="50000"/>
                  <a:alpha val="87000"/>
                </a:schemeClr>
              </a:innerShdw>
            </a:effectLst>
            <a:extLst/>
          </p:spPr>
          <p:txBody>
            <a:bodyPr lIns="0" tIns="0" rIns="0" bIns="0"/>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endParaRPr lang="es-AR" altLang="es-AR" sz="1800"/>
            </a:p>
          </p:txBody>
        </p:sp>
        <p:sp>
          <p:nvSpPr>
            <p:cNvPr id="9" name="object 3"/>
            <p:cNvSpPr>
              <a:spLocks/>
            </p:cNvSpPr>
            <p:nvPr/>
          </p:nvSpPr>
          <p:spPr bwMode="auto">
            <a:xfrm>
              <a:off x="0" y="0"/>
              <a:ext cx="2916437" cy="2965773"/>
            </a:xfrm>
            <a:custGeom>
              <a:avLst/>
              <a:gdLst>
                <a:gd name="T0" fmla="*/ 4216704 w 4218305"/>
                <a:gd name="T1" fmla="*/ 0 h 4218305"/>
                <a:gd name="T2" fmla="*/ 0 w 4218305"/>
                <a:gd name="T3" fmla="*/ 0 h 4218305"/>
                <a:gd name="T4" fmla="*/ 0 w 4218305"/>
                <a:gd name="T5" fmla="*/ 4216720 h 4218305"/>
                <a:gd name="T6" fmla="*/ 4216704 w 4218305"/>
                <a:gd name="T7" fmla="*/ 0 h 4218305"/>
                <a:gd name="T8" fmla="*/ 0 60000 65536"/>
                <a:gd name="T9" fmla="*/ 0 60000 65536"/>
                <a:gd name="T10" fmla="*/ 0 60000 65536"/>
                <a:gd name="T11" fmla="*/ 0 60000 65536"/>
                <a:gd name="T12" fmla="*/ 0 w 4218305"/>
                <a:gd name="T13" fmla="*/ 0 h 4218305"/>
                <a:gd name="T14" fmla="*/ 4218305 w 4218305"/>
                <a:gd name="T15" fmla="*/ 4218305 h 4218305"/>
              </a:gdLst>
              <a:ahLst/>
              <a:cxnLst>
                <a:cxn ang="T8">
                  <a:pos x="T0" y="T1"/>
                </a:cxn>
                <a:cxn ang="T9">
                  <a:pos x="T2" y="T3"/>
                </a:cxn>
                <a:cxn ang="T10">
                  <a:pos x="T4" y="T5"/>
                </a:cxn>
                <a:cxn ang="T11">
                  <a:pos x="T6" y="T7"/>
                </a:cxn>
              </a:cxnLst>
              <a:rect l="T12" t="T13" r="T14" b="T15"/>
              <a:pathLst>
                <a:path w="4218305" h="4218305">
                  <a:moveTo>
                    <a:pt x="4217974" y="0"/>
                  </a:moveTo>
                  <a:lnTo>
                    <a:pt x="0" y="0"/>
                  </a:lnTo>
                  <a:lnTo>
                    <a:pt x="0" y="4217987"/>
                  </a:lnTo>
                  <a:lnTo>
                    <a:pt x="4217974" y="0"/>
                  </a:lnTo>
                  <a:close/>
                </a:path>
              </a:pathLst>
            </a:custGeom>
            <a:solidFill>
              <a:srgbClr val="00B0F0"/>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endParaRPr lang="es-AR" altLang="es-AR" sz="1800"/>
            </a:p>
          </p:txBody>
        </p:sp>
        <p:sp>
          <p:nvSpPr>
            <p:cNvPr id="10" name="object 4"/>
            <p:cNvSpPr>
              <a:spLocks/>
            </p:cNvSpPr>
            <p:nvPr/>
          </p:nvSpPr>
          <p:spPr bwMode="auto">
            <a:xfrm>
              <a:off x="0" y="0"/>
              <a:ext cx="6675863" cy="6858000"/>
            </a:xfrm>
            <a:custGeom>
              <a:avLst/>
              <a:gdLst>
                <a:gd name="T0" fmla="*/ 0 w 9655175"/>
                <a:gd name="T1" fmla="*/ 0 h 9752965"/>
                <a:gd name="T2" fmla="*/ 0 w 9655175"/>
                <a:gd name="T3" fmla="*/ 9755088 h 9752965"/>
                <a:gd name="T4" fmla="*/ 9654591 w 9655175"/>
                <a:gd name="T5" fmla="*/ 9755088 h 9752965"/>
                <a:gd name="T6" fmla="*/ 0 w 9655175"/>
                <a:gd name="T7" fmla="*/ 0 h 9752965"/>
                <a:gd name="T8" fmla="*/ 0 60000 65536"/>
                <a:gd name="T9" fmla="*/ 0 60000 65536"/>
                <a:gd name="T10" fmla="*/ 0 60000 65536"/>
                <a:gd name="T11" fmla="*/ 0 60000 65536"/>
                <a:gd name="T12" fmla="*/ 0 w 9655175"/>
                <a:gd name="T13" fmla="*/ 0 h 9752965"/>
                <a:gd name="T14" fmla="*/ 9655175 w 9655175"/>
                <a:gd name="T15" fmla="*/ 9752965 h 9752965"/>
              </a:gdLst>
              <a:ahLst/>
              <a:cxnLst>
                <a:cxn ang="T8">
                  <a:pos x="T0" y="T1"/>
                </a:cxn>
                <a:cxn ang="T9">
                  <a:pos x="T2" y="T3"/>
                </a:cxn>
                <a:cxn ang="T10">
                  <a:pos x="T4" y="T5"/>
                </a:cxn>
                <a:cxn ang="T11">
                  <a:pos x="T6" y="T7"/>
                </a:cxn>
              </a:cxnLst>
              <a:rect l="T12" t="T13" r="T14" b="T15"/>
              <a:pathLst>
                <a:path w="9655175" h="9752965">
                  <a:moveTo>
                    <a:pt x="0" y="0"/>
                  </a:moveTo>
                  <a:lnTo>
                    <a:pt x="0" y="9752545"/>
                  </a:lnTo>
                  <a:lnTo>
                    <a:pt x="9654590" y="9752545"/>
                  </a:lnTo>
                  <a:lnTo>
                    <a:pt x="0" y="0"/>
                  </a:lnTo>
                  <a:close/>
                </a:path>
              </a:pathLst>
            </a:custGeom>
            <a:solidFill>
              <a:srgbClr val="0071BB"/>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endParaRPr lang="es-AR" altLang="es-AR" sz="1800"/>
            </a:p>
          </p:txBody>
        </p:sp>
        <p:sp>
          <p:nvSpPr>
            <p:cNvPr id="11" name="object 5"/>
            <p:cNvSpPr>
              <a:spLocks/>
            </p:cNvSpPr>
            <p:nvPr/>
          </p:nvSpPr>
          <p:spPr bwMode="auto">
            <a:xfrm>
              <a:off x="1074593" y="3994919"/>
              <a:ext cx="5601271" cy="2861965"/>
            </a:xfrm>
            <a:custGeom>
              <a:avLst/>
              <a:gdLst>
                <a:gd name="T0" fmla="*/ 4070307 w 8101330"/>
                <a:gd name="T1" fmla="*/ 0 h 4070984"/>
                <a:gd name="T2" fmla="*/ 0 w 8101330"/>
                <a:gd name="T3" fmla="*/ 4068448 h 4070984"/>
                <a:gd name="T4" fmla="*/ 8099588 w 8101330"/>
                <a:gd name="T5" fmla="*/ 4068448 h 4070984"/>
                <a:gd name="T6" fmla="*/ 4070307 w 8101330"/>
                <a:gd name="T7" fmla="*/ 0 h 4070984"/>
                <a:gd name="T8" fmla="*/ 0 60000 65536"/>
                <a:gd name="T9" fmla="*/ 0 60000 65536"/>
                <a:gd name="T10" fmla="*/ 0 60000 65536"/>
                <a:gd name="T11" fmla="*/ 0 60000 65536"/>
                <a:gd name="T12" fmla="*/ 0 w 8101330"/>
                <a:gd name="T13" fmla="*/ 0 h 4070984"/>
                <a:gd name="T14" fmla="*/ 8101330 w 8101330"/>
                <a:gd name="T15" fmla="*/ 4070984 h 4070984"/>
              </a:gdLst>
              <a:ahLst/>
              <a:cxnLst>
                <a:cxn ang="T8">
                  <a:pos x="T0" y="T1"/>
                </a:cxn>
                <a:cxn ang="T9">
                  <a:pos x="T2" y="T3"/>
                </a:cxn>
                <a:cxn ang="T10">
                  <a:pos x="T4" y="T5"/>
                </a:cxn>
                <a:cxn ang="T11">
                  <a:pos x="T6" y="T7"/>
                </a:cxn>
              </a:cxnLst>
              <a:rect l="T12" t="T13" r="T14" b="T15"/>
              <a:pathLst>
                <a:path w="8101330" h="4070984">
                  <a:moveTo>
                    <a:pt x="4070946" y="0"/>
                  </a:moveTo>
                  <a:lnTo>
                    <a:pt x="0" y="4070985"/>
                  </a:lnTo>
                  <a:lnTo>
                    <a:pt x="8100860" y="4070985"/>
                  </a:lnTo>
                  <a:lnTo>
                    <a:pt x="4070946" y="0"/>
                  </a:lnTo>
                  <a:close/>
                </a:path>
              </a:pathLst>
            </a:custGeom>
            <a:solidFill>
              <a:srgbClr val="0091D1"/>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endParaRPr lang="es-AR" altLang="es-AR" sz="1800"/>
            </a:p>
          </p:txBody>
        </p:sp>
        <p:sp>
          <p:nvSpPr>
            <p:cNvPr id="13" name="13 Rectángulo"/>
            <p:cNvSpPr/>
            <p:nvPr/>
          </p:nvSpPr>
          <p:spPr>
            <a:xfrm>
              <a:off x="2699792" y="1187460"/>
              <a:ext cx="5292080" cy="369332"/>
            </a:xfrm>
            <a:prstGeom prst="rect">
              <a:avLst/>
            </a:prstGeom>
          </p:spPr>
          <p:txBody>
            <a:bodyPr wrap="square">
              <a:spAutoFit/>
            </a:bodyPr>
            <a:lstStyle/>
            <a:p>
              <a:r>
                <a:rPr lang="es-AR" altLang="en-US" sz="1800" dirty="0">
                  <a:latin typeface="+mj-lt"/>
                  <a:cs typeface="Arial" charset="0"/>
                </a:rPr>
                <a:t>Subsecretaría de Servicios Tecnológicos y Productivos</a:t>
              </a:r>
              <a:endParaRPr lang="es-AR" sz="1800" dirty="0">
                <a:latin typeface="+mj-lt"/>
              </a:endParaRPr>
            </a:p>
          </p:txBody>
        </p:sp>
        <p:pic>
          <p:nvPicPr>
            <p:cNvPr id="14" name="0 Imagen"/>
            <p:cNvPicPr/>
            <p:nvPr/>
          </p:nvPicPr>
          <p:blipFill>
            <a:blip r:embed="rId2" cstate="screen">
              <a:extLst>
                <a:ext uri="{28A0092B-C50C-407E-A947-70E740481C1C}">
                  <a14:useLocalDpi xmlns:a14="http://schemas.microsoft.com/office/drawing/2010/main"/>
                </a:ext>
              </a:extLst>
            </a:blip>
            <a:stretch>
              <a:fillRect/>
            </a:stretch>
          </p:blipFill>
          <p:spPr>
            <a:xfrm>
              <a:off x="6646822" y="159664"/>
              <a:ext cx="2296150" cy="409230"/>
            </a:xfrm>
            <a:prstGeom prst="rect">
              <a:avLst/>
            </a:prstGeom>
          </p:spPr>
        </p:pic>
        <p:pic>
          <p:nvPicPr>
            <p:cNvPr id="15" name="Imagen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99992" y="1844824"/>
              <a:ext cx="2736305" cy="2501902"/>
            </a:xfrm>
            <a:prstGeom prst="rect">
              <a:avLst/>
            </a:prstGeom>
          </p:spPr>
        </p:pic>
      </p:grpSp>
      <p:pic>
        <p:nvPicPr>
          <p:cNvPr id="12" name="ministerio-eyd-logo.png">
            <a:extLst>
              <a:ext uri="{FF2B5EF4-FFF2-40B4-BE49-F238E27FC236}">
                <a16:creationId xmlns:a16="http://schemas.microsoft.com/office/drawing/2014/main" id="{CCF5AD90-982D-48B0-8BE6-743571119010}"/>
              </a:ext>
            </a:extLst>
          </p:cNvPr>
          <p:cNvPicPr>
            <a:picLocks noChangeAspect="1"/>
          </p:cNvPicPr>
          <p:nvPr userDrawn="1"/>
        </p:nvPicPr>
        <p:blipFill>
          <a:blip r:embed="rId4">
            <a:extLst/>
          </a:blip>
          <a:stretch>
            <a:fillRect/>
          </a:stretch>
        </p:blipFill>
        <p:spPr>
          <a:xfrm>
            <a:off x="5303912" y="188641"/>
            <a:ext cx="2870028" cy="411119"/>
          </a:xfrm>
          <a:prstGeom prst="rect">
            <a:avLst/>
          </a:prstGeom>
          <a:ln w="12700">
            <a:miter lim="400000"/>
          </a:ln>
        </p:spPr>
      </p:pic>
    </p:spTree>
    <p:extLst>
      <p:ext uri="{BB962C8B-B14F-4D97-AF65-F5344CB8AC3E}">
        <p14:creationId xmlns:p14="http://schemas.microsoft.com/office/powerpoint/2010/main" val="669912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bl">
  <p:cSld name="Título y tabla">
    <p:spTree>
      <p:nvGrpSpPr>
        <p:cNvPr id="1" name=""/>
        <p:cNvGrpSpPr/>
        <p:nvPr/>
      </p:nvGrpSpPr>
      <p:grpSpPr>
        <a:xfrm>
          <a:off x="0" y="0"/>
          <a:ext cx="0" cy="0"/>
          <a:chOff x="0" y="0"/>
          <a:chExt cx="0" cy="0"/>
        </a:xfrm>
      </p:grpSpPr>
      <p:sp>
        <p:nvSpPr>
          <p:cNvPr id="2" name="1 Título"/>
          <p:cNvSpPr>
            <a:spLocks noGrp="1"/>
          </p:cNvSpPr>
          <p:nvPr>
            <p:ph type="title"/>
          </p:nvPr>
        </p:nvSpPr>
        <p:spPr>
          <a:xfrm>
            <a:off x="914400" y="609600"/>
            <a:ext cx="10363200" cy="1143000"/>
          </a:xfrm>
        </p:spPr>
        <p:txBody>
          <a:bodyPr/>
          <a:lstStyle/>
          <a:p>
            <a:r>
              <a:rPr lang="es-ES"/>
              <a:t>Haga clic para modificar el estilo de título del patrón</a:t>
            </a:r>
            <a:endParaRPr lang="es-AR"/>
          </a:p>
        </p:txBody>
      </p:sp>
      <p:sp>
        <p:nvSpPr>
          <p:cNvPr id="3" name="2 Marcador de tabla"/>
          <p:cNvSpPr>
            <a:spLocks noGrp="1"/>
          </p:cNvSpPr>
          <p:nvPr>
            <p:ph type="tbl" idx="1"/>
          </p:nvPr>
        </p:nvSpPr>
        <p:spPr>
          <a:xfrm>
            <a:off x="914400" y="1981200"/>
            <a:ext cx="10363200" cy="4114800"/>
          </a:xfrm>
        </p:spPr>
        <p:txBody>
          <a:bodyPr/>
          <a:lstStyle/>
          <a:p>
            <a:pPr lvl="0"/>
            <a:endParaRPr lang="es-AR" noProof="0"/>
          </a:p>
        </p:txBody>
      </p:sp>
      <p:pic>
        <p:nvPicPr>
          <p:cNvPr id="7" name="ministerio-eyd-logo.png">
            <a:extLst>
              <a:ext uri="{FF2B5EF4-FFF2-40B4-BE49-F238E27FC236}">
                <a16:creationId xmlns:a16="http://schemas.microsoft.com/office/drawing/2014/main" id="{2A23AF43-BBD8-4DF6-8D4C-5130A53096C0}"/>
              </a:ext>
            </a:extLst>
          </p:cNvPr>
          <p:cNvPicPr>
            <a:picLocks noChangeAspect="1"/>
          </p:cNvPicPr>
          <p:nvPr userDrawn="1"/>
        </p:nvPicPr>
        <p:blipFill>
          <a:blip r:embed="rId2">
            <a:extLst/>
          </a:blip>
          <a:stretch>
            <a:fillRect/>
          </a:stretch>
        </p:blipFill>
        <p:spPr>
          <a:xfrm>
            <a:off x="5375920" y="116632"/>
            <a:ext cx="2863987" cy="547022"/>
          </a:xfrm>
          <a:prstGeom prst="rect">
            <a:avLst/>
          </a:prstGeom>
          <a:ln w="12700">
            <a:miter lim="400000"/>
          </a:ln>
        </p:spPr>
      </p:pic>
    </p:spTree>
    <p:extLst>
      <p:ext uri="{BB962C8B-B14F-4D97-AF65-F5344CB8AC3E}">
        <p14:creationId xmlns:p14="http://schemas.microsoft.com/office/powerpoint/2010/main" val="2342995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p:cSld name="Contenido">
    <p:spTree>
      <p:nvGrpSpPr>
        <p:cNvPr id="1" name=""/>
        <p:cNvGrpSpPr/>
        <p:nvPr/>
      </p:nvGrpSpPr>
      <p:grpSpPr>
        <a:xfrm>
          <a:off x="0" y="0"/>
          <a:ext cx="0" cy="0"/>
          <a:chOff x="0" y="0"/>
          <a:chExt cx="0" cy="0"/>
        </a:xfrm>
      </p:grpSpPr>
      <p:sp>
        <p:nvSpPr>
          <p:cNvPr id="2" name="1 Marcador de contenido"/>
          <p:cNvSpPr>
            <a:spLocks noGrp="1"/>
          </p:cNvSpPr>
          <p:nvPr>
            <p:ph/>
          </p:nvPr>
        </p:nvSpPr>
        <p:spPr>
          <a:xfrm>
            <a:off x="914400" y="609600"/>
            <a:ext cx="10363200" cy="54864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Tree>
    <p:extLst>
      <p:ext uri="{BB962C8B-B14F-4D97-AF65-F5344CB8AC3E}">
        <p14:creationId xmlns:p14="http://schemas.microsoft.com/office/powerpoint/2010/main" val="35939764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7" y="4800587"/>
            <a:ext cx="882565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54956" y="685800"/>
            <a:ext cx="8825658" cy="248633"/>
          </a:xfrm>
          <a:prstGeom prst="roundRect">
            <a:avLst>
              <a:gd name="adj" fmla="val 1858"/>
            </a:avLst>
          </a:prstGeom>
          <a:effectLst>
            <a:outerShdw blurRad="50800" dist="50800" dir="5400000" algn="tl" rotWithShape="0">
              <a:srgbClr val="000000">
                <a:alpha val="43000"/>
              </a:srgbClr>
            </a:outerShdw>
          </a:effectLst>
        </p:spPr>
        <p:txBody>
          <a:bodyPr anchor="t"/>
          <a:lstStyle>
            <a:lvl1pPr marL="0" indent="0" algn="ctr">
              <a:buNone/>
              <a:defRPr sz="1600"/>
            </a:lvl1pPr>
            <a:lvl2pPr marL="457184" indent="0">
              <a:buNone/>
              <a:defRPr sz="1600"/>
            </a:lvl2pPr>
            <a:lvl3pPr marL="914370" indent="0">
              <a:buNone/>
              <a:defRPr sz="1600"/>
            </a:lvl3pPr>
            <a:lvl4pPr marL="1371554" indent="0">
              <a:buNone/>
              <a:defRPr sz="1600"/>
            </a:lvl4pPr>
            <a:lvl5pPr marL="1828738" indent="0">
              <a:buNone/>
              <a:defRPr sz="1600"/>
            </a:lvl5pPr>
            <a:lvl6pPr marL="2285923" indent="0">
              <a:buNone/>
              <a:defRPr sz="1600"/>
            </a:lvl6pPr>
            <a:lvl7pPr marL="2743108" indent="0">
              <a:buNone/>
              <a:defRPr sz="1600"/>
            </a:lvl7pPr>
            <a:lvl8pPr marL="3200293" indent="0">
              <a:buNone/>
              <a:defRPr sz="1600"/>
            </a:lvl8pPr>
            <a:lvl9pPr marL="3657477" indent="0">
              <a:buNone/>
              <a:defRPr sz="1600"/>
            </a:lvl9pPr>
          </a:lstStyle>
          <a:p>
            <a:pPr lvl="0"/>
            <a:r>
              <a:rPr lang="es-ES" noProof="0"/>
              <a:t>Haga clic en el icono para agregar una imagen</a:t>
            </a:r>
            <a:endParaRPr lang="en-US" noProof="0" dirty="0"/>
          </a:p>
        </p:txBody>
      </p:sp>
      <p:sp>
        <p:nvSpPr>
          <p:cNvPr id="4" name="Text Placeholder 3"/>
          <p:cNvSpPr>
            <a:spLocks noGrp="1"/>
          </p:cNvSpPr>
          <p:nvPr>
            <p:ph type="body" sz="half" idx="2"/>
          </p:nvPr>
        </p:nvSpPr>
        <p:spPr>
          <a:xfrm>
            <a:off x="1154956" y="5367325"/>
            <a:ext cx="8825656" cy="184712"/>
          </a:xfrm>
        </p:spPr>
        <p:txBody>
          <a:bodyPr/>
          <a:lstStyle>
            <a:lvl1pPr marL="0" indent="0">
              <a:buNone/>
              <a:defRPr sz="1200"/>
            </a:lvl1pPr>
            <a:lvl2pPr marL="457184" indent="0">
              <a:buNone/>
              <a:defRPr sz="1200"/>
            </a:lvl2pPr>
            <a:lvl3pPr marL="914370" indent="0">
              <a:buNone/>
              <a:defRPr sz="1000"/>
            </a:lvl3pPr>
            <a:lvl4pPr marL="1371554" indent="0">
              <a:buNone/>
              <a:defRPr sz="900"/>
            </a:lvl4pPr>
            <a:lvl5pPr marL="1828738" indent="0">
              <a:buNone/>
              <a:defRPr sz="900"/>
            </a:lvl5pPr>
            <a:lvl6pPr marL="2285923" indent="0">
              <a:buNone/>
              <a:defRPr sz="900"/>
            </a:lvl6pPr>
            <a:lvl7pPr marL="2743108" indent="0">
              <a:buNone/>
              <a:defRPr sz="900"/>
            </a:lvl7pPr>
            <a:lvl8pPr marL="3200293" indent="0">
              <a:buNone/>
              <a:defRPr sz="900"/>
            </a:lvl8pPr>
            <a:lvl9pPr marL="3657477" indent="0">
              <a:buNone/>
              <a:defRPr sz="900"/>
            </a:lvl9pPr>
          </a:lstStyle>
          <a:p>
            <a:pPr lvl="0"/>
            <a:r>
              <a:rPr lang="es-ES"/>
              <a:t>Haga clic para modificar el estilo de texto del patrón</a:t>
            </a:r>
          </a:p>
        </p:txBody>
      </p:sp>
      <p:sp>
        <p:nvSpPr>
          <p:cNvPr id="5" name="Date Placeholder 3"/>
          <p:cNvSpPr>
            <a:spLocks noGrp="1"/>
          </p:cNvSpPr>
          <p:nvPr>
            <p:ph type="dt" sz="half" idx="10"/>
          </p:nvPr>
        </p:nvSpPr>
        <p:spPr/>
        <p:txBody>
          <a:bodyPr/>
          <a:lstStyle>
            <a:lvl1pPr>
              <a:defRPr/>
            </a:lvl1pPr>
          </a:lstStyle>
          <a:p>
            <a:pPr>
              <a:defRPr/>
            </a:pPr>
            <a:fld id="{3DF76877-0EB5-422A-8D78-83C1CA5BF46D}" type="datetimeFigureOut">
              <a:rPr lang="en-US"/>
              <a:pPr>
                <a:defRPr/>
              </a:pPr>
              <a:t>9/25/2018</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BD02148-7E19-483A-AACF-3577D62CF2D3}" type="slidenum">
              <a:rPr lang="en-US"/>
              <a:pPr>
                <a:defRPr/>
              </a:pPr>
              <a:t>‹Nº›</a:t>
            </a:fld>
            <a:endParaRPr lang="en-US"/>
          </a:p>
        </p:txBody>
      </p:sp>
    </p:spTree>
    <p:extLst>
      <p:ext uri="{BB962C8B-B14F-4D97-AF65-F5344CB8AC3E}">
        <p14:creationId xmlns:p14="http://schemas.microsoft.com/office/powerpoint/2010/main" val="3035608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1"/>
            <a:ext cx="10363200" cy="476156"/>
          </a:xfrm>
          <a:prstGeom prst="rect">
            <a:avLst/>
          </a:prstGeom>
        </p:spPr>
        <p:txBody>
          <a:bodyPr/>
          <a:lstStyle>
            <a:lvl1pPr>
              <a:defRPr/>
            </a:lvl1pPr>
          </a:lstStyle>
          <a:p>
            <a:endParaRPr/>
          </a:p>
        </p:txBody>
      </p:sp>
      <p:sp>
        <p:nvSpPr>
          <p:cNvPr id="3" name="Holder 3"/>
          <p:cNvSpPr>
            <a:spLocks noGrp="1"/>
          </p:cNvSpPr>
          <p:nvPr>
            <p:ph type="subTitle" idx="4"/>
          </p:nvPr>
        </p:nvSpPr>
        <p:spPr>
          <a:xfrm>
            <a:off x="1828800" y="3840481"/>
            <a:ext cx="8534400" cy="346249"/>
          </a:xfrm>
          <a:prstGeom prst="rect">
            <a:avLst/>
          </a:prstGeom>
        </p:spPr>
        <p:txBody>
          <a:bodyPr/>
          <a:lstStyle>
            <a:lvl1pPr>
              <a:defRPr/>
            </a:lvl1pPr>
          </a:lstStyle>
          <a:p>
            <a:endParaRPr/>
          </a:p>
        </p:txBody>
      </p:sp>
      <p:pic>
        <p:nvPicPr>
          <p:cNvPr id="7" name="ministerio-eyd-logo.png">
            <a:extLst>
              <a:ext uri="{FF2B5EF4-FFF2-40B4-BE49-F238E27FC236}">
                <a16:creationId xmlns:a16="http://schemas.microsoft.com/office/drawing/2014/main" id="{F5E81C02-955C-4C2B-9F6A-8F76471C4DCF}"/>
              </a:ext>
            </a:extLst>
          </p:cNvPr>
          <p:cNvPicPr>
            <a:picLocks noChangeAspect="1"/>
          </p:cNvPicPr>
          <p:nvPr userDrawn="1"/>
        </p:nvPicPr>
        <p:blipFill>
          <a:blip r:embed="rId2">
            <a:extLst/>
          </a:blip>
          <a:stretch>
            <a:fillRect/>
          </a:stretch>
        </p:blipFill>
        <p:spPr>
          <a:xfrm>
            <a:off x="5375920" y="116632"/>
            <a:ext cx="2863987" cy="547022"/>
          </a:xfrm>
          <a:prstGeom prst="rect">
            <a:avLst/>
          </a:prstGeom>
          <a:ln w="12700">
            <a:miter lim="400000"/>
          </a:ln>
        </p:spPr>
      </p:pic>
    </p:spTree>
    <p:extLst>
      <p:ext uri="{BB962C8B-B14F-4D97-AF65-F5344CB8AC3E}">
        <p14:creationId xmlns:p14="http://schemas.microsoft.com/office/powerpoint/2010/main" val="2365064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Holder 3"/>
          <p:cNvSpPr>
            <a:spLocks noGrp="1"/>
          </p:cNvSpPr>
          <p:nvPr>
            <p:ph type="body" idx="1"/>
          </p:nvPr>
        </p:nvSpPr>
        <p:spPr/>
        <p:txBody>
          <a:bodyPr/>
          <a:lstStyle>
            <a:lvl1pPr>
              <a:defRPr b="0" i="0">
                <a:solidFill>
                  <a:schemeClr val="tx1"/>
                </a:solidFill>
              </a:defRPr>
            </a:lvl1pPr>
          </a:lstStyle>
          <a:p>
            <a:endParaRPr dirty="0"/>
          </a:p>
        </p:txBody>
      </p:sp>
      <p:sp>
        <p:nvSpPr>
          <p:cNvPr id="8" name="Holder 2"/>
          <p:cNvSpPr>
            <a:spLocks noGrp="1"/>
          </p:cNvSpPr>
          <p:nvPr>
            <p:ph type="title"/>
          </p:nvPr>
        </p:nvSpPr>
        <p:spPr bwMode="auto">
          <a:xfrm>
            <a:off x="91664" y="864612"/>
            <a:ext cx="1200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pic>
        <p:nvPicPr>
          <p:cNvPr id="9" name="ministerio-eyd-logo.png"/>
          <p:cNvPicPr>
            <a:picLocks noChangeAspect="1"/>
          </p:cNvPicPr>
          <p:nvPr userDrawn="1"/>
        </p:nvPicPr>
        <p:blipFill>
          <a:blip r:embed="rId2">
            <a:extLst/>
          </a:blip>
          <a:stretch>
            <a:fillRect/>
          </a:stretch>
        </p:blipFill>
        <p:spPr>
          <a:xfrm>
            <a:off x="5375920" y="116632"/>
            <a:ext cx="2863987" cy="547022"/>
          </a:xfrm>
          <a:prstGeom prst="rect">
            <a:avLst/>
          </a:prstGeom>
          <a:ln w="12700">
            <a:miter lim="400000"/>
          </a:ln>
        </p:spPr>
      </p:pic>
    </p:spTree>
    <p:extLst>
      <p:ext uri="{BB962C8B-B14F-4D97-AF65-F5344CB8AC3E}">
        <p14:creationId xmlns:p14="http://schemas.microsoft.com/office/powerpoint/2010/main" val="977757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Holder 3"/>
          <p:cNvSpPr>
            <a:spLocks noGrp="1"/>
          </p:cNvSpPr>
          <p:nvPr>
            <p:ph sz="half" idx="2"/>
          </p:nvPr>
        </p:nvSpPr>
        <p:spPr>
          <a:xfrm>
            <a:off x="91665" y="1577340"/>
            <a:ext cx="11999999" cy="5020012"/>
          </a:xfrm>
          <a:prstGeom prst="rect">
            <a:avLst/>
          </a:prstGeom>
        </p:spPr>
        <p:txBody>
          <a:bodyPr>
            <a:normAutofit/>
          </a:bodyPr>
          <a:lstStyle>
            <a:lvl1pPr>
              <a:spcBef>
                <a:spcPts val="0"/>
              </a:spcBef>
              <a:spcAft>
                <a:spcPts val="600"/>
              </a:spcAft>
              <a:defRPr/>
            </a:lvl1pPr>
          </a:lstStyle>
          <a:p>
            <a:endParaRPr/>
          </a:p>
        </p:txBody>
      </p:sp>
      <p:sp>
        <p:nvSpPr>
          <p:cNvPr id="10" name="Holder 2"/>
          <p:cNvSpPr>
            <a:spLocks noGrp="1"/>
          </p:cNvSpPr>
          <p:nvPr>
            <p:ph type="title"/>
          </p:nvPr>
        </p:nvSpPr>
        <p:spPr bwMode="auto">
          <a:xfrm>
            <a:off x="91664" y="864612"/>
            <a:ext cx="1200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pic>
        <p:nvPicPr>
          <p:cNvPr id="8" name="ministerio-eyd-logo.png"/>
          <p:cNvPicPr>
            <a:picLocks noChangeAspect="1"/>
          </p:cNvPicPr>
          <p:nvPr userDrawn="1"/>
        </p:nvPicPr>
        <p:blipFill>
          <a:blip r:embed="rId2">
            <a:extLst/>
          </a:blip>
          <a:stretch>
            <a:fillRect/>
          </a:stretch>
        </p:blipFill>
        <p:spPr>
          <a:xfrm>
            <a:off x="5375920" y="116632"/>
            <a:ext cx="2863987" cy="547022"/>
          </a:xfrm>
          <a:prstGeom prst="rect">
            <a:avLst/>
          </a:prstGeom>
          <a:ln w="12700">
            <a:miter lim="400000"/>
          </a:ln>
        </p:spPr>
      </p:pic>
    </p:spTree>
    <p:extLst>
      <p:ext uri="{BB962C8B-B14F-4D97-AF65-F5344CB8AC3E}">
        <p14:creationId xmlns:p14="http://schemas.microsoft.com/office/powerpoint/2010/main" val="2341066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Holder 3"/>
          <p:cNvSpPr>
            <a:spLocks noGrp="1"/>
          </p:cNvSpPr>
          <p:nvPr>
            <p:ph sz="half" idx="2"/>
          </p:nvPr>
        </p:nvSpPr>
        <p:spPr>
          <a:xfrm>
            <a:off x="609600" y="1577340"/>
            <a:ext cx="5303520" cy="4587964"/>
          </a:xfrm>
          <a:prstGeom prst="rect">
            <a:avLst/>
          </a:prstGeom>
        </p:spPr>
        <p:txBody>
          <a:bodyPr/>
          <a:lstStyle>
            <a:lvl1pPr>
              <a:defRPr/>
            </a:lvl1pPr>
          </a:lstStyle>
          <a:p>
            <a:endParaRPr/>
          </a:p>
        </p:txBody>
      </p:sp>
      <p:sp>
        <p:nvSpPr>
          <p:cNvPr id="4" name="Holder 4"/>
          <p:cNvSpPr>
            <a:spLocks noGrp="1"/>
          </p:cNvSpPr>
          <p:nvPr>
            <p:ph sz="half" idx="3"/>
          </p:nvPr>
        </p:nvSpPr>
        <p:spPr>
          <a:xfrm>
            <a:off x="6278880" y="1577340"/>
            <a:ext cx="5303520" cy="4587964"/>
          </a:xfrm>
          <a:prstGeom prst="rect">
            <a:avLst/>
          </a:prstGeom>
        </p:spPr>
        <p:txBody>
          <a:bodyPr/>
          <a:lstStyle>
            <a:lvl1pPr>
              <a:defRPr/>
            </a:lvl1pPr>
          </a:lstStyle>
          <a:p>
            <a:endParaRPr/>
          </a:p>
        </p:txBody>
      </p:sp>
      <p:sp>
        <p:nvSpPr>
          <p:cNvPr id="9" name="Holder 2"/>
          <p:cNvSpPr>
            <a:spLocks noGrp="1"/>
          </p:cNvSpPr>
          <p:nvPr>
            <p:ph type="title"/>
          </p:nvPr>
        </p:nvSpPr>
        <p:spPr bwMode="auto">
          <a:xfrm>
            <a:off x="610196" y="864612"/>
            <a:ext cx="109716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pic>
        <p:nvPicPr>
          <p:cNvPr id="8" name="inet-logo.png"/>
          <p:cNvPicPr>
            <a:picLocks noChangeAspect="1"/>
          </p:cNvPicPr>
          <p:nvPr userDrawn="1"/>
        </p:nvPicPr>
        <p:blipFill>
          <a:blip r:embed="rId2">
            <a:extLst/>
          </a:blip>
          <a:stretch>
            <a:fillRect/>
          </a:stretch>
        </p:blipFill>
        <p:spPr>
          <a:xfrm>
            <a:off x="616848" y="146302"/>
            <a:ext cx="2049300" cy="293128"/>
          </a:xfrm>
          <a:prstGeom prst="rect">
            <a:avLst/>
          </a:prstGeom>
          <a:ln w="12700">
            <a:miter lim="400000"/>
          </a:ln>
        </p:spPr>
      </p:pic>
      <p:pic>
        <p:nvPicPr>
          <p:cNvPr id="10" name="ministerio-eyd-logo.png"/>
          <p:cNvPicPr>
            <a:picLocks noChangeAspect="1"/>
          </p:cNvPicPr>
          <p:nvPr userDrawn="1"/>
        </p:nvPicPr>
        <p:blipFill>
          <a:blip r:embed="rId3">
            <a:extLst/>
          </a:blip>
          <a:stretch>
            <a:fillRect/>
          </a:stretch>
        </p:blipFill>
        <p:spPr>
          <a:xfrm>
            <a:off x="5938128" y="119806"/>
            <a:ext cx="2334143" cy="445821"/>
          </a:xfrm>
          <a:prstGeom prst="rect">
            <a:avLst/>
          </a:prstGeom>
          <a:ln w="12700">
            <a:miter lim="400000"/>
          </a:ln>
        </p:spPr>
      </p:pic>
    </p:spTree>
    <p:extLst>
      <p:ext uri="{BB962C8B-B14F-4D97-AF65-F5344CB8AC3E}">
        <p14:creationId xmlns:p14="http://schemas.microsoft.com/office/powerpoint/2010/main" val="459624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Holder 2"/>
          <p:cNvSpPr>
            <a:spLocks noGrp="1"/>
          </p:cNvSpPr>
          <p:nvPr>
            <p:ph type="title"/>
          </p:nvPr>
        </p:nvSpPr>
        <p:spPr bwMode="auto">
          <a:xfrm>
            <a:off x="610196" y="864612"/>
            <a:ext cx="109716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pic>
        <p:nvPicPr>
          <p:cNvPr id="8" name="ministerio-eyd-logo.png"/>
          <p:cNvPicPr>
            <a:picLocks noChangeAspect="1"/>
          </p:cNvPicPr>
          <p:nvPr userDrawn="1"/>
        </p:nvPicPr>
        <p:blipFill>
          <a:blip r:embed="rId2">
            <a:extLst/>
          </a:blip>
          <a:stretch>
            <a:fillRect/>
          </a:stretch>
        </p:blipFill>
        <p:spPr>
          <a:xfrm>
            <a:off x="5375920" y="116632"/>
            <a:ext cx="2863987" cy="547022"/>
          </a:xfrm>
          <a:prstGeom prst="rect">
            <a:avLst/>
          </a:prstGeom>
          <a:ln w="12700">
            <a:miter lim="400000"/>
          </a:ln>
        </p:spPr>
      </p:pic>
    </p:spTree>
    <p:extLst>
      <p:ext uri="{BB962C8B-B14F-4D97-AF65-F5344CB8AC3E}">
        <p14:creationId xmlns:p14="http://schemas.microsoft.com/office/powerpoint/2010/main" val="5404802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pic>
        <p:nvPicPr>
          <p:cNvPr id="6" name="ministerio-eyd-logo.png"/>
          <p:cNvPicPr>
            <a:picLocks noChangeAspect="1"/>
          </p:cNvPicPr>
          <p:nvPr userDrawn="1"/>
        </p:nvPicPr>
        <p:blipFill>
          <a:blip r:embed="rId2">
            <a:extLst/>
          </a:blip>
          <a:stretch>
            <a:fillRect/>
          </a:stretch>
        </p:blipFill>
        <p:spPr>
          <a:xfrm>
            <a:off x="5375920" y="116632"/>
            <a:ext cx="2863987" cy="547022"/>
          </a:xfrm>
          <a:prstGeom prst="rect">
            <a:avLst/>
          </a:prstGeom>
          <a:ln w="12700">
            <a:miter lim="400000"/>
          </a:ln>
        </p:spPr>
      </p:pic>
    </p:spTree>
    <p:extLst>
      <p:ext uri="{BB962C8B-B14F-4D97-AF65-F5344CB8AC3E}">
        <p14:creationId xmlns:p14="http://schemas.microsoft.com/office/powerpoint/2010/main" val="1834008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pic>
        <p:nvPicPr>
          <p:cNvPr id="6" name="ministerio-eyd-logo.png"/>
          <p:cNvPicPr>
            <a:picLocks noChangeAspect="1"/>
          </p:cNvPicPr>
          <p:nvPr userDrawn="1"/>
        </p:nvPicPr>
        <p:blipFill>
          <a:blip r:embed="rId2">
            <a:extLst/>
          </a:blip>
          <a:stretch>
            <a:fillRect/>
          </a:stretch>
        </p:blipFill>
        <p:spPr>
          <a:xfrm>
            <a:off x="5375920" y="116632"/>
            <a:ext cx="2863987" cy="547022"/>
          </a:xfrm>
          <a:prstGeom prst="rect">
            <a:avLst/>
          </a:prstGeom>
          <a:ln w="12700">
            <a:miter lim="400000"/>
          </a:ln>
        </p:spPr>
      </p:pic>
    </p:spTree>
    <p:extLst>
      <p:ext uri="{BB962C8B-B14F-4D97-AF65-F5344CB8AC3E}">
        <p14:creationId xmlns:p14="http://schemas.microsoft.com/office/powerpoint/2010/main" val="3742440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8" y="2861735"/>
            <a:ext cx="8825657" cy="1915647"/>
          </a:xfrm>
        </p:spPr>
        <p:txBody>
          <a:bodyPr anchor="b"/>
          <a:lstStyle>
            <a:lvl1pPr algn="l">
              <a:defRPr sz="3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5" y="4777381"/>
            <a:ext cx="8825659" cy="860400"/>
          </a:xfrm>
        </p:spPr>
        <p:txBody>
          <a:bodyPr anchor="t"/>
          <a:lstStyle>
            <a:lvl1pPr marL="0" indent="0" algn="l">
              <a:buNone/>
              <a:defRPr sz="1500" cap="all">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a:xfrm rot="5400000">
            <a:off x="10155642" y="1790703"/>
            <a:ext cx="990599" cy="304799"/>
          </a:xfrm>
          <a:prstGeom prst="rect">
            <a:avLst/>
          </a:prstGeom>
        </p:spPr>
        <p:txBody>
          <a:bodyPr/>
          <a:lstStyle/>
          <a:p>
            <a:pPr>
              <a:defRPr/>
            </a:pPr>
            <a:endParaRPr lang="en-US"/>
          </a:p>
        </p:txBody>
      </p:sp>
      <p:sp>
        <p:nvSpPr>
          <p:cNvPr id="5" name="Footer Placeholder 4"/>
          <p:cNvSpPr>
            <a:spLocks noGrp="1"/>
          </p:cNvSpPr>
          <p:nvPr>
            <p:ph type="ftr" sz="quarter" idx="11"/>
          </p:nvPr>
        </p:nvSpPr>
        <p:spPr>
          <a:xfrm rot="5400000">
            <a:off x="8951575" y="3225299"/>
            <a:ext cx="3859795" cy="304801"/>
          </a:xfrm>
          <a:prstGeom prst="rect">
            <a:avLst/>
          </a:prstGeom>
        </p:spPr>
        <p:txBody>
          <a:bodyPr/>
          <a:lstStyle/>
          <a:p>
            <a:pPr>
              <a:defRPr/>
            </a:pPr>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pic>
        <p:nvPicPr>
          <p:cNvPr id="10" name="ministerio-eyd-logo.png">
            <a:extLst>
              <a:ext uri="{FF2B5EF4-FFF2-40B4-BE49-F238E27FC236}">
                <a16:creationId xmlns:a16="http://schemas.microsoft.com/office/drawing/2014/main" id="{A0A7BFD9-2F5B-405E-98A1-F44FE7DFF6EC}"/>
              </a:ext>
            </a:extLst>
          </p:cNvPr>
          <p:cNvPicPr>
            <a:picLocks noChangeAspect="1"/>
          </p:cNvPicPr>
          <p:nvPr userDrawn="1"/>
        </p:nvPicPr>
        <p:blipFill>
          <a:blip r:embed="rId2">
            <a:extLst/>
          </a:blip>
          <a:stretch>
            <a:fillRect/>
          </a:stretch>
        </p:blipFill>
        <p:spPr>
          <a:xfrm>
            <a:off x="5375920" y="116632"/>
            <a:ext cx="2863987" cy="547022"/>
          </a:xfrm>
          <a:prstGeom prst="rect">
            <a:avLst/>
          </a:prstGeom>
          <a:ln w="12700">
            <a:miter lim="400000"/>
          </a:ln>
        </p:spPr>
      </p:pic>
    </p:spTree>
    <p:extLst>
      <p:ext uri="{BB962C8B-B14F-4D97-AF65-F5344CB8AC3E}">
        <p14:creationId xmlns:p14="http://schemas.microsoft.com/office/powerpoint/2010/main" val="1663915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bk object 16"/>
          <p:cNvSpPr>
            <a:spLocks/>
          </p:cNvSpPr>
          <p:nvPr/>
        </p:nvSpPr>
        <p:spPr bwMode="auto">
          <a:xfrm>
            <a:off x="0" y="1"/>
            <a:ext cx="12192000" cy="799207"/>
          </a:xfrm>
          <a:custGeom>
            <a:avLst/>
            <a:gdLst>
              <a:gd name="T0" fmla="*/ 0 w 13004800"/>
              <a:gd name="T1" fmla="*/ 1136408 h 1136650"/>
              <a:gd name="T2" fmla="*/ 13004800 w 13004800"/>
              <a:gd name="T3" fmla="*/ 1136408 h 1136650"/>
              <a:gd name="T4" fmla="*/ 13004800 w 13004800"/>
              <a:gd name="T5" fmla="*/ 0 h 1136650"/>
              <a:gd name="T6" fmla="*/ 0 w 13004800"/>
              <a:gd name="T7" fmla="*/ 0 h 1136650"/>
              <a:gd name="T8" fmla="*/ 0 w 13004800"/>
              <a:gd name="T9" fmla="*/ 1136408 h 11366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004800" h="1136650">
                <a:moveTo>
                  <a:pt x="0" y="1136408"/>
                </a:moveTo>
                <a:lnTo>
                  <a:pt x="13004800" y="1136408"/>
                </a:lnTo>
                <a:lnTo>
                  <a:pt x="13004800" y="0"/>
                </a:lnTo>
                <a:lnTo>
                  <a:pt x="0" y="0"/>
                </a:lnTo>
                <a:lnTo>
                  <a:pt x="0" y="1136408"/>
                </a:lnTo>
                <a:close/>
              </a:path>
            </a:pathLst>
          </a:custGeom>
          <a:solidFill>
            <a:srgbClr val="D2D2D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321457" eaLnBrk="0" fontAlgn="base" hangingPunct="0">
              <a:spcBef>
                <a:spcPct val="0"/>
              </a:spcBef>
              <a:spcAft>
                <a:spcPct val="0"/>
              </a:spcAft>
            </a:pPr>
            <a:endParaRPr lang="en-US" sz="1266">
              <a:solidFill>
                <a:prstClr val="black"/>
              </a:solidFill>
              <a:ea typeface="ＭＳ Ｐゴシック" panose="020B0600070205080204" pitchFamily="34" charset="-128"/>
            </a:endParaRPr>
          </a:p>
        </p:txBody>
      </p:sp>
      <p:sp>
        <p:nvSpPr>
          <p:cNvPr id="1028" name="bk object 18"/>
          <p:cNvSpPr>
            <a:spLocks/>
          </p:cNvSpPr>
          <p:nvPr/>
        </p:nvSpPr>
        <p:spPr bwMode="auto">
          <a:xfrm>
            <a:off x="0" y="3349"/>
            <a:ext cx="3583781" cy="795858"/>
          </a:xfrm>
          <a:custGeom>
            <a:avLst/>
            <a:gdLst>
              <a:gd name="T0" fmla="*/ 3838226 w 3822065"/>
              <a:gd name="T1" fmla="*/ 0 h 1132205"/>
              <a:gd name="T2" fmla="*/ 0 w 3822065"/>
              <a:gd name="T3" fmla="*/ 0 h 1132205"/>
              <a:gd name="T4" fmla="*/ 0 w 3822065"/>
              <a:gd name="T5" fmla="*/ 1123800 h 1132205"/>
              <a:gd name="T6" fmla="*/ 2689743 w 3822065"/>
              <a:gd name="T7" fmla="*/ 1123800 h 1132205"/>
              <a:gd name="T8" fmla="*/ 3838226 w 3822065"/>
              <a:gd name="T9" fmla="*/ 0 h 11322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22065" h="1132205">
                <a:moveTo>
                  <a:pt x="3821684" y="0"/>
                </a:moveTo>
                <a:lnTo>
                  <a:pt x="0" y="0"/>
                </a:lnTo>
                <a:lnTo>
                  <a:pt x="0" y="1132039"/>
                </a:lnTo>
                <a:lnTo>
                  <a:pt x="2678150" y="1132039"/>
                </a:lnTo>
                <a:lnTo>
                  <a:pt x="3821684" y="0"/>
                </a:lnTo>
                <a:close/>
              </a:path>
            </a:pathLst>
          </a:custGeom>
          <a:solidFill>
            <a:srgbClr val="0091D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321457" eaLnBrk="0" fontAlgn="base" hangingPunct="0">
              <a:spcBef>
                <a:spcPct val="0"/>
              </a:spcBef>
              <a:spcAft>
                <a:spcPct val="0"/>
              </a:spcAft>
            </a:pPr>
            <a:endParaRPr lang="en-US" sz="1266">
              <a:solidFill>
                <a:prstClr val="black"/>
              </a:solidFill>
              <a:ea typeface="ＭＳ Ｐゴシック" panose="020B0600070205080204" pitchFamily="34" charset="-128"/>
            </a:endParaRPr>
          </a:p>
        </p:txBody>
      </p:sp>
      <p:sp>
        <p:nvSpPr>
          <p:cNvPr id="1030" name="Holder 2"/>
          <p:cNvSpPr>
            <a:spLocks noGrp="1"/>
          </p:cNvSpPr>
          <p:nvPr>
            <p:ph type="title"/>
          </p:nvPr>
        </p:nvSpPr>
        <p:spPr bwMode="auto">
          <a:xfrm>
            <a:off x="91664" y="864613"/>
            <a:ext cx="1200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p>
            <a:pPr lvl="0"/>
            <a:endParaRPr lang="en-US" altLang="en-US"/>
          </a:p>
        </p:txBody>
      </p:sp>
      <p:sp>
        <p:nvSpPr>
          <p:cNvPr id="9" name="object 2"/>
          <p:cNvSpPr>
            <a:spLocks/>
          </p:cNvSpPr>
          <p:nvPr userDrawn="1"/>
        </p:nvSpPr>
        <p:spPr bwMode="auto">
          <a:xfrm>
            <a:off x="-2978" y="-15970"/>
            <a:ext cx="4701819" cy="799419"/>
          </a:xfrm>
          <a:custGeom>
            <a:avLst/>
            <a:gdLst>
              <a:gd name="T0" fmla="*/ 0 w 11237595"/>
              <a:gd name="T1" fmla="*/ 8094842 h 8098790"/>
              <a:gd name="T2" fmla="*/ 11238329 w 11237595"/>
              <a:gd name="T3" fmla="*/ 8094842 h 8098790"/>
              <a:gd name="T4" fmla="*/ 11238329 w 11237595"/>
              <a:gd name="T5" fmla="*/ 0 h 8098790"/>
              <a:gd name="T6" fmla="*/ 0 w 11237595"/>
              <a:gd name="T7" fmla="*/ 0 h 8098790"/>
              <a:gd name="T8" fmla="*/ 0 w 11237595"/>
              <a:gd name="T9" fmla="*/ 8094842 h 8098790"/>
              <a:gd name="T10" fmla="*/ 0 60000 65536"/>
              <a:gd name="T11" fmla="*/ 0 60000 65536"/>
              <a:gd name="T12" fmla="*/ 0 60000 65536"/>
              <a:gd name="T13" fmla="*/ 0 60000 65536"/>
              <a:gd name="T14" fmla="*/ 0 60000 65536"/>
              <a:gd name="T15" fmla="*/ 0 w 11237595"/>
              <a:gd name="T16" fmla="*/ 0 h 8098790"/>
              <a:gd name="T17" fmla="*/ 11237595 w 11237595"/>
              <a:gd name="T18" fmla="*/ 8098790 h 8098790"/>
            </a:gdLst>
            <a:ahLst/>
            <a:cxnLst>
              <a:cxn ang="T10">
                <a:pos x="T0" y="T1"/>
              </a:cxn>
              <a:cxn ang="T11">
                <a:pos x="T2" y="T3"/>
              </a:cxn>
              <a:cxn ang="T12">
                <a:pos x="T4" y="T5"/>
              </a:cxn>
              <a:cxn ang="T13">
                <a:pos x="T6" y="T7"/>
              </a:cxn>
              <a:cxn ang="T14">
                <a:pos x="T8" y="T9"/>
              </a:cxn>
            </a:cxnLst>
            <a:rect l="T15" t="T16" r="T17" b="T18"/>
            <a:pathLst>
              <a:path w="11237595" h="8098790">
                <a:moveTo>
                  <a:pt x="0" y="8098650"/>
                </a:moveTo>
                <a:lnTo>
                  <a:pt x="11237061" y="8098650"/>
                </a:lnTo>
                <a:lnTo>
                  <a:pt x="11237061" y="0"/>
                </a:lnTo>
                <a:lnTo>
                  <a:pt x="0" y="0"/>
                </a:lnTo>
                <a:lnTo>
                  <a:pt x="0" y="8098650"/>
                </a:lnTo>
                <a:close/>
              </a:path>
            </a:pathLst>
          </a:custGeom>
          <a:solidFill>
            <a:srgbClr val="FCFBF4"/>
          </a:solidFill>
          <a:ln>
            <a:noFill/>
          </a:ln>
          <a:effectLst/>
          <a:extLst/>
        </p:spPr>
        <p:txBody>
          <a:bodyPr lIns="0" tIns="0" rIns="0" bIns="0"/>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endParaRPr lang="es-AR" altLang="es-AR" sz="1800"/>
          </a:p>
        </p:txBody>
      </p:sp>
      <p:sp>
        <p:nvSpPr>
          <p:cNvPr id="1031" name="Holder 3"/>
          <p:cNvSpPr>
            <a:spLocks noGrp="1"/>
          </p:cNvSpPr>
          <p:nvPr>
            <p:ph type="body" idx="1"/>
          </p:nvPr>
        </p:nvSpPr>
        <p:spPr bwMode="auto">
          <a:xfrm>
            <a:off x="91664" y="1556792"/>
            <a:ext cx="12000000" cy="5040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p>
            <a:pPr lvl="0"/>
            <a:endParaRPr lang="en-US" altLang="en-US"/>
          </a:p>
        </p:txBody>
      </p:sp>
      <p:pic>
        <p:nvPicPr>
          <p:cNvPr id="11" name="0 Imagen"/>
          <p:cNvPicPr/>
          <p:nvPr userDrawn="1"/>
        </p:nvPicPr>
        <p:blipFill>
          <a:blip r:embed="rId14" cstate="screen">
            <a:extLst>
              <a:ext uri="{28A0092B-C50C-407E-A947-70E740481C1C}">
                <a14:useLocalDpi xmlns:a14="http://schemas.microsoft.com/office/drawing/2010/main"/>
              </a:ext>
            </a:extLst>
          </a:blip>
          <a:stretch>
            <a:fillRect/>
          </a:stretch>
        </p:blipFill>
        <p:spPr>
          <a:xfrm>
            <a:off x="8862430" y="159664"/>
            <a:ext cx="3061533" cy="409230"/>
          </a:xfrm>
          <a:prstGeom prst="rect">
            <a:avLst/>
          </a:prstGeom>
        </p:spPr>
      </p:pic>
      <p:pic>
        <p:nvPicPr>
          <p:cNvPr id="10" name="Imagen 9"/>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a:off x="3597301" y="9680"/>
            <a:ext cx="1084427" cy="756000"/>
          </a:xfrm>
          <a:prstGeom prst="rect">
            <a:avLst/>
          </a:prstGeom>
        </p:spPr>
      </p:pic>
      <p:sp>
        <p:nvSpPr>
          <p:cNvPr id="1027" name="bk object 17"/>
          <p:cNvSpPr>
            <a:spLocks/>
          </p:cNvSpPr>
          <p:nvPr/>
        </p:nvSpPr>
        <p:spPr bwMode="auto">
          <a:xfrm>
            <a:off x="2" y="1"/>
            <a:ext cx="3586757" cy="799207"/>
          </a:xfrm>
          <a:custGeom>
            <a:avLst/>
            <a:gdLst>
              <a:gd name="T0" fmla="*/ 3809615 w 3826510"/>
              <a:gd name="T1" fmla="*/ 0 h 1136650"/>
              <a:gd name="T2" fmla="*/ 0 w 3826510"/>
              <a:gd name="T3" fmla="*/ 2540 h 1136650"/>
              <a:gd name="T4" fmla="*/ 0 w 3826510"/>
              <a:gd name="T5" fmla="*/ 1136408 h 1136650"/>
              <a:gd name="T6" fmla="*/ 2666619 w 3826510"/>
              <a:gd name="T7" fmla="*/ 1136408 h 1136650"/>
              <a:gd name="T8" fmla="*/ 3809615 w 3826510"/>
              <a:gd name="T9" fmla="*/ 0 h 11366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26510" h="1136650">
                <a:moveTo>
                  <a:pt x="3826090" y="0"/>
                </a:moveTo>
                <a:lnTo>
                  <a:pt x="0" y="2540"/>
                </a:lnTo>
                <a:lnTo>
                  <a:pt x="0" y="1136408"/>
                </a:lnTo>
                <a:lnTo>
                  <a:pt x="2678150" y="1136408"/>
                </a:lnTo>
                <a:lnTo>
                  <a:pt x="3826090" y="0"/>
                </a:lnTo>
                <a:close/>
              </a:path>
            </a:pathLst>
          </a:custGeom>
          <a:solidFill>
            <a:srgbClr val="0091D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321457" eaLnBrk="0" fontAlgn="base" hangingPunct="0">
              <a:spcBef>
                <a:spcPct val="0"/>
              </a:spcBef>
              <a:spcAft>
                <a:spcPct val="0"/>
              </a:spcAft>
            </a:pPr>
            <a:endParaRPr lang="en-US" sz="1266">
              <a:solidFill>
                <a:prstClr val="black"/>
              </a:solidFill>
              <a:ea typeface="ＭＳ Ｐゴシック" panose="020B0600070205080204" pitchFamily="34" charset="-128"/>
            </a:endParaRPr>
          </a:p>
        </p:txBody>
      </p:sp>
      <p:sp>
        <p:nvSpPr>
          <p:cNvPr id="1029" name="bk object 19"/>
          <p:cNvSpPr>
            <a:spLocks/>
          </p:cNvSpPr>
          <p:nvPr/>
        </p:nvSpPr>
        <p:spPr bwMode="auto">
          <a:xfrm>
            <a:off x="1" y="1"/>
            <a:ext cx="1937743" cy="799207"/>
          </a:xfrm>
          <a:custGeom>
            <a:avLst/>
            <a:gdLst>
              <a:gd name="T0" fmla="*/ 2082416 w 2066289"/>
              <a:gd name="T1" fmla="*/ 0 h 1136650"/>
              <a:gd name="T2" fmla="*/ 0 w 2066289"/>
              <a:gd name="T3" fmla="*/ 0 h 1136650"/>
              <a:gd name="T4" fmla="*/ 0 w 2066289"/>
              <a:gd name="T5" fmla="*/ 1136408 h 1136650"/>
              <a:gd name="T6" fmla="*/ 925254 w 2066289"/>
              <a:gd name="T7" fmla="*/ 1136408 h 1136650"/>
              <a:gd name="T8" fmla="*/ 2082416 w 2066289"/>
              <a:gd name="T9" fmla="*/ 0 h 11366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66289" h="1136650">
                <a:moveTo>
                  <a:pt x="2065820" y="0"/>
                </a:moveTo>
                <a:lnTo>
                  <a:pt x="0" y="0"/>
                </a:lnTo>
                <a:lnTo>
                  <a:pt x="0" y="1136408"/>
                </a:lnTo>
                <a:lnTo>
                  <a:pt x="917879" y="1136408"/>
                </a:lnTo>
                <a:lnTo>
                  <a:pt x="2065820" y="0"/>
                </a:lnTo>
                <a:close/>
              </a:path>
            </a:pathLst>
          </a:custGeom>
          <a:solidFill>
            <a:srgbClr val="0071B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321457" eaLnBrk="0" fontAlgn="base" hangingPunct="0">
              <a:spcBef>
                <a:spcPct val="0"/>
              </a:spcBef>
              <a:spcAft>
                <a:spcPct val="0"/>
              </a:spcAft>
            </a:pPr>
            <a:endParaRPr lang="en-US" sz="1266">
              <a:solidFill>
                <a:prstClr val="black"/>
              </a:solidFill>
              <a:ea typeface="ＭＳ Ｐゴシック" panose="020B0600070205080204" pitchFamily="34" charset="-128"/>
            </a:endParaRPr>
          </a:p>
        </p:txBody>
      </p:sp>
      <p:pic>
        <p:nvPicPr>
          <p:cNvPr id="2" name="Imagen 1"/>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a:off x="3582053" y="25624"/>
            <a:ext cx="1104000" cy="757070"/>
          </a:xfrm>
          <a:prstGeom prst="rect">
            <a:avLst/>
          </a:prstGeom>
        </p:spPr>
      </p:pic>
    </p:spTree>
    <p:extLst>
      <p:ext uri="{BB962C8B-B14F-4D97-AF65-F5344CB8AC3E}">
        <p14:creationId xmlns:p14="http://schemas.microsoft.com/office/powerpoint/2010/main" val="927608672"/>
      </p:ext>
    </p:extLst>
  </p:cSld>
  <p:clrMap bg1="lt1" tx1="dk1" bg2="lt2" tx2="dk2" accent1="accent1" accent2="accent2" accent3="accent3" accent4="accent4" accent5="accent5" accent6="accent6" hlink="hlink" folHlink="folHlink"/>
  <p:sldLayoutIdLst>
    <p:sldLayoutId id="2147483681" r:id="rId1"/>
    <p:sldLayoutId id="2147483674" r:id="rId2"/>
    <p:sldLayoutId id="2147483675" r:id="rId3"/>
    <p:sldLayoutId id="2147483676" r:id="rId4"/>
    <p:sldLayoutId id="2147483682" r:id="rId5"/>
    <p:sldLayoutId id="2147483677" r:id="rId6"/>
    <p:sldLayoutId id="2147483678" r:id="rId7"/>
    <p:sldLayoutId id="2147483684" r:id="rId8"/>
    <p:sldLayoutId id="2147483687" r:id="rId9"/>
    <p:sldLayoutId id="2147483688" r:id="rId10"/>
    <p:sldLayoutId id="2147483689" r:id="rId11"/>
    <p:sldLayoutId id="2147483690" r:id="rId12"/>
  </p:sldLayoutIdLst>
  <p:hf hdr="0" ftr="0" dt="0"/>
  <p:txStyles>
    <p:title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p:titleStyle>
    <p:bodyStyle>
      <a:lvl1pPr marL="241093" indent="-241093" algn="l" rtl="0" eaLnBrk="0" fontAlgn="base" hangingPunct="0">
        <a:spcBef>
          <a:spcPct val="20000"/>
        </a:spcBef>
        <a:spcAft>
          <a:spcPct val="0"/>
        </a:spcAft>
        <a:buChar char="•"/>
        <a:defRPr sz="2250">
          <a:solidFill>
            <a:schemeClr val="tx1"/>
          </a:solidFill>
          <a:latin typeface="+mn-lt"/>
          <a:ea typeface="ＭＳ Ｐゴシック" pitchFamily="34" charset="-128"/>
          <a:cs typeface="ＭＳ Ｐゴシック" charset="0"/>
        </a:defRPr>
      </a:lvl1pPr>
      <a:lvl2pPr marL="321457" algn="l" rtl="0" eaLnBrk="0" fontAlgn="base" hangingPunct="0">
        <a:spcBef>
          <a:spcPct val="20000"/>
        </a:spcBef>
        <a:spcAft>
          <a:spcPct val="0"/>
        </a:spcAft>
        <a:buChar char="–"/>
        <a:defRPr sz="1969">
          <a:solidFill>
            <a:schemeClr val="tx1"/>
          </a:solidFill>
          <a:latin typeface="+mn-lt"/>
          <a:ea typeface="ＭＳ Ｐゴシック" pitchFamily="34" charset="-128"/>
          <a:cs typeface="+mn-cs"/>
        </a:defRPr>
      </a:lvl2pPr>
      <a:lvl3pPr marL="642915" algn="l" rtl="0" eaLnBrk="0" fontAlgn="base" hangingPunct="0">
        <a:spcBef>
          <a:spcPct val="20000"/>
        </a:spcBef>
        <a:spcAft>
          <a:spcPct val="0"/>
        </a:spcAft>
        <a:buChar char="•"/>
        <a:defRPr sz="1687">
          <a:solidFill>
            <a:schemeClr val="tx1"/>
          </a:solidFill>
          <a:latin typeface="+mn-lt"/>
          <a:ea typeface="ＭＳ Ｐゴシック" pitchFamily="34" charset="-128"/>
          <a:cs typeface="+mn-cs"/>
        </a:defRPr>
      </a:lvl3pPr>
      <a:lvl4pPr marL="964372" algn="l" rtl="0" eaLnBrk="0" fontAlgn="base" hangingPunct="0">
        <a:spcBef>
          <a:spcPct val="20000"/>
        </a:spcBef>
        <a:spcAft>
          <a:spcPct val="0"/>
        </a:spcAft>
        <a:buChar char="–"/>
        <a:defRPr sz="1406">
          <a:solidFill>
            <a:schemeClr val="tx1"/>
          </a:solidFill>
          <a:latin typeface="+mn-lt"/>
          <a:ea typeface="ＭＳ Ｐゴシック" pitchFamily="34" charset="-128"/>
          <a:cs typeface="+mn-cs"/>
        </a:defRPr>
      </a:lvl4pPr>
      <a:lvl5pPr marL="1285829" algn="l" rtl="0" eaLnBrk="0" fontAlgn="base" hangingPunct="0">
        <a:spcBef>
          <a:spcPct val="20000"/>
        </a:spcBef>
        <a:spcAft>
          <a:spcPct val="0"/>
        </a:spcAft>
        <a:buChar char="»"/>
        <a:defRPr sz="1406">
          <a:solidFill>
            <a:schemeClr val="tx1"/>
          </a:solidFill>
          <a:latin typeface="+mn-lt"/>
          <a:ea typeface="ＭＳ Ｐゴシック" pitchFamily="34" charset="-128"/>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bodyStyle>
    <p:other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gif"/></Relationships>
</file>

<file path=ppt/slides/_rels/slide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14.emf"/><Relationship Id="rId4" Type="http://schemas.openxmlformats.org/officeDocument/2006/relationships/diagramLayout" Target="../diagrams/layout1.xml"/><Relationship Id="rId9" Type="http://schemas.openxmlformats.org/officeDocument/2006/relationships/image" Target="../media/image1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2250399" y="5502620"/>
            <a:ext cx="6095814" cy="721031"/>
          </a:xfrm>
          <a:prstGeom prst="rect">
            <a:avLst/>
          </a:prstGeom>
        </p:spPr>
        <p:txBody>
          <a:bodyPr>
            <a:spAutoFit/>
          </a:bodyPr>
          <a:lstStyle/>
          <a:p>
            <a:pPr algn="ctr" defTabSz="914353">
              <a:lnSpc>
                <a:spcPct val="115000"/>
              </a:lnSpc>
              <a:spcAft>
                <a:spcPts val="600"/>
              </a:spcAft>
              <a:defRPr/>
            </a:pPr>
            <a:r>
              <a:rPr lang="es-AR" b="1" kern="0" dirty="0">
                <a:solidFill>
                  <a:srgbClr val="492249"/>
                </a:solidFill>
                <a:cs typeface="Arial" panose="020B0604020202020204" pitchFamily="34" charset="0"/>
              </a:rPr>
              <a:t>Analistas del Conocimiento</a:t>
            </a:r>
            <a:endParaRPr lang="es-AR" sz="900" kern="0" dirty="0">
              <a:solidFill>
                <a:sysClr val="windowText" lastClr="000000"/>
              </a:solidFill>
              <a:cs typeface="Times New Roman" panose="02020603050405020304" pitchFamily="18" charset="0"/>
            </a:endParaRPr>
          </a:p>
          <a:p>
            <a:pPr algn="ctr" defTabSz="914353">
              <a:lnSpc>
                <a:spcPct val="115000"/>
              </a:lnSpc>
              <a:spcAft>
                <a:spcPts val="600"/>
              </a:spcAft>
              <a:defRPr/>
            </a:pPr>
            <a:r>
              <a:rPr lang="es-AR" sz="1400" b="1" kern="0" dirty="0">
                <a:solidFill>
                  <a:srgbClr val="492249"/>
                </a:solidFill>
                <a:cs typeface="Arial" panose="020B0604020202020204" pitchFamily="34" charset="0"/>
              </a:rPr>
              <a:t>Dimensión Programador</a:t>
            </a:r>
            <a:endParaRPr lang="es-AR" sz="900" kern="0" dirty="0">
              <a:solidFill>
                <a:sysClr val="windowText" lastClr="000000"/>
              </a:solidFill>
              <a:cs typeface="Times New Roman" panose="02020603050405020304" pitchFamily="18" charset="0"/>
            </a:endParaRPr>
          </a:p>
        </p:txBody>
      </p:sp>
    </p:spTree>
    <p:extLst>
      <p:ext uri="{BB962C8B-B14F-4D97-AF65-F5344CB8AC3E}">
        <p14:creationId xmlns:p14="http://schemas.microsoft.com/office/powerpoint/2010/main" val="8652088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859F4C-EA34-435B-8C5D-D73036C041E3}"/>
              </a:ext>
            </a:extLst>
          </p:cNvPr>
          <p:cNvSpPr>
            <a:spLocks noGrp="1"/>
          </p:cNvSpPr>
          <p:nvPr>
            <p:ph type="title"/>
          </p:nvPr>
        </p:nvSpPr>
        <p:spPr>
          <a:xfrm>
            <a:off x="479376" y="2204864"/>
            <a:ext cx="3901627" cy="2462213"/>
          </a:xfrm>
        </p:spPr>
        <p:txBody>
          <a:bodyPr/>
          <a:lstStyle/>
          <a:p>
            <a:r>
              <a:rPr lang="es-US" sz="4000" dirty="0"/>
              <a:t>Vista parcial del Modelo de Dominio del Complejo de Cines </a:t>
            </a:r>
            <a:endParaRPr lang="es-AR" sz="4000" dirty="0"/>
          </a:p>
        </p:txBody>
      </p:sp>
      <p:pic>
        <p:nvPicPr>
          <p:cNvPr id="3" name="Imagen 2">
            <a:extLst>
              <a:ext uri="{FF2B5EF4-FFF2-40B4-BE49-F238E27FC236}">
                <a16:creationId xmlns:a16="http://schemas.microsoft.com/office/drawing/2014/main" id="{2DD7247C-E86C-42C1-A1C7-482BBE3DD9B7}"/>
              </a:ext>
            </a:extLst>
          </p:cNvPr>
          <p:cNvPicPr/>
          <p:nvPr/>
        </p:nvPicPr>
        <p:blipFill rotWithShape="1">
          <a:blip r:embed="rId2">
            <a:extLst>
              <a:ext uri="{28A0092B-C50C-407E-A947-70E740481C1C}">
                <a14:useLocalDpi xmlns:a14="http://schemas.microsoft.com/office/drawing/2010/main" val="0"/>
              </a:ext>
            </a:extLst>
          </a:blip>
          <a:srcRect l="961" t="2348" r="1716" b="1243"/>
          <a:stretch/>
        </p:blipFill>
        <p:spPr bwMode="auto">
          <a:xfrm>
            <a:off x="4871864" y="0"/>
            <a:ext cx="7320136" cy="6813376"/>
          </a:xfrm>
          <a:prstGeom prst="rect">
            <a:avLst/>
          </a:prstGeom>
          <a:solidFill>
            <a:schemeClr val="bg1"/>
          </a:solid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88996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8DBE4A-F3AB-43DF-92CE-2E6A17CBAC54}"/>
              </a:ext>
            </a:extLst>
          </p:cNvPr>
          <p:cNvSpPr>
            <a:spLocks noGrp="1"/>
          </p:cNvSpPr>
          <p:nvPr>
            <p:ph type="title"/>
          </p:nvPr>
        </p:nvSpPr>
        <p:spPr>
          <a:xfrm>
            <a:off x="284134" y="864612"/>
            <a:ext cx="5883873" cy="1723549"/>
          </a:xfrm>
        </p:spPr>
        <p:txBody>
          <a:bodyPr/>
          <a:lstStyle/>
          <a:p>
            <a:r>
              <a:rPr lang="es-US" dirty="0"/>
              <a:t>Caso: Complejo de Cines</a:t>
            </a:r>
            <a:br>
              <a:rPr lang="es-US" dirty="0"/>
            </a:br>
            <a:r>
              <a:rPr lang="es-US" dirty="0"/>
              <a:t>Descripción del Caso de Uso </a:t>
            </a:r>
            <a:br>
              <a:rPr lang="es-US" dirty="0"/>
            </a:br>
            <a:r>
              <a:rPr lang="es-US" dirty="0"/>
              <a:t>14 Registrar Película</a:t>
            </a:r>
            <a:br>
              <a:rPr lang="es-US" dirty="0"/>
            </a:br>
            <a:r>
              <a:rPr lang="es-US" dirty="0"/>
              <a:t>(Tipo de descripción: Resumen Esencial)</a:t>
            </a:r>
            <a:endParaRPr lang="es-AR" dirty="0"/>
          </a:p>
        </p:txBody>
      </p:sp>
      <p:pic>
        <p:nvPicPr>
          <p:cNvPr id="4" name="Imagen 3">
            <a:extLst>
              <a:ext uri="{FF2B5EF4-FFF2-40B4-BE49-F238E27FC236}">
                <a16:creationId xmlns:a16="http://schemas.microsoft.com/office/drawing/2014/main" id="{AFD8B639-7D4D-443A-B4A6-2E9A834EA1C0}"/>
              </a:ext>
            </a:extLst>
          </p:cNvPr>
          <p:cNvPicPr>
            <a:picLocks noChangeAspect="1"/>
          </p:cNvPicPr>
          <p:nvPr/>
        </p:nvPicPr>
        <p:blipFill>
          <a:blip r:embed="rId2"/>
          <a:stretch>
            <a:fillRect/>
          </a:stretch>
        </p:blipFill>
        <p:spPr>
          <a:xfrm>
            <a:off x="6240015" y="864612"/>
            <a:ext cx="5667851" cy="5950772"/>
          </a:xfrm>
          <a:prstGeom prst="rect">
            <a:avLst/>
          </a:prstGeom>
        </p:spPr>
      </p:pic>
    </p:spTree>
    <p:extLst>
      <p:ext uri="{BB962C8B-B14F-4D97-AF65-F5344CB8AC3E}">
        <p14:creationId xmlns:p14="http://schemas.microsoft.com/office/powerpoint/2010/main" val="3349121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5714" name="Title 1"/>
          <p:cNvSpPr>
            <a:spLocks noGrp="1"/>
          </p:cNvSpPr>
          <p:nvPr>
            <p:ph type="title"/>
          </p:nvPr>
        </p:nvSpPr>
        <p:spPr>
          <a:xfrm>
            <a:off x="263531" y="1322993"/>
            <a:ext cx="2880141" cy="2462213"/>
          </a:xfrm>
        </p:spPr>
        <p:txBody>
          <a:bodyPr/>
          <a:lstStyle/>
          <a:p>
            <a:pPr algn="l"/>
            <a:r>
              <a:rPr lang="es-AR" altLang="es-AR" sz="4000" dirty="0"/>
              <a:t>Prototipo del caso de uso Registrar Película</a:t>
            </a:r>
            <a:endParaRPr lang="es-AR" altLang="es-AR" dirty="0"/>
          </a:p>
        </p:txBody>
      </p:sp>
      <p:pic>
        <p:nvPicPr>
          <p:cNvPr id="3" name="Imagen 2">
            <a:extLst>
              <a:ext uri="{FF2B5EF4-FFF2-40B4-BE49-F238E27FC236}">
                <a16:creationId xmlns:a16="http://schemas.microsoft.com/office/drawing/2014/main" id="{F9243E02-2013-40AD-9A4B-E41479A17B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3712" y="980728"/>
            <a:ext cx="8348786" cy="5765175"/>
          </a:xfrm>
          <a:prstGeom prst="rect">
            <a:avLst/>
          </a:prstGeom>
        </p:spPr>
      </p:pic>
    </p:spTree>
    <p:extLst>
      <p:ext uri="{BB962C8B-B14F-4D97-AF65-F5344CB8AC3E}">
        <p14:creationId xmlns:p14="http://schemas.microsoft.com/office/powerpoint/2010/main" val="3931519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70434" name="Text Box 2"/>
          <p:cNvSpPr txBox="1">
            <a:spLocks noChangeArrowheads="1"/>
          </p:cNvSpPr>
          <p:nvPr/>
        </p:nvSpPr>
        <p:spPr bwMode="auto">
          <a:xfrm>
            <a:off x="119336" y="1772816"/>
            <a:ext cx="3312368" cy="1323439"/>
          </a:xfrm>
          <a:prstGeom prst="rect">
            <a:avLst/>
          </a:prstGeom>
          <a:noFill/>
          <a:ln w="9525">
            <a:noFill/>
            <a:miter lim="800000"/>
            <a:headEnd/>
            <a:tailEnd/>
          </a:ln>
          <a:effectLst/>
        </p:spPr>
        <p:txBody>
          <a:bodyPr wrap="square">
            <a:spAutoFit/>
          </a:bodyPr>
          <a:lstStyle/>
          <a:p>
            <a:pPr algn="l">
              <a:lnSpc>
                <a:spcPct val="100000"/>
              </a:lnSpc>
              <a:buClrTx/>
              <a:buFontTx/>
              <a:buNone/>
              <a:defRPr/>
            </a:pPr>
            <a:r>
              <a:rPr lang="es-ES_tradnl" sz="2000" b="1" dirty="0">
                <a:solidFill>
                  <a:schemeClr val="tx2"/>
                </a:solidFill>
                <a:effectLst>
                  <a:outerShdw blurRad="38100" dist="38100" dir="2700000" algn="tl">
                    <a:srgbClr val="000000"/>
                  </a:outerShdw>
                </a:effectLst>
                <a:latin typeface="Futura Md BT" pitchFamily="34" charset="0"/>
              </a:rPr>
              <a:t>Diagrama de Secuencia </a:t>
            </a:r>
          </a:p>
          <a:p>
            <a:pPr algn="l">
              <a:lnSpc>
                <a:spcPct val="100000"/>
              </a:lnSpc>
              <a:buClrTx/>
              <a:buFontTx/>
              <a:buNone/>
              <a:defRPr/>
            </a:pPr>
            <a:r>
              <a:rPr lang="es-ES_tradnl" sz="2000" b="1" dirty="0">
                <a:solidFill>
                  <a:schemeClr val="tx2"/>
                </a:solidFill>
                <a:effectLst>
                  <a:outerShdw blurRad="38100" dist="38100" dir="2700000" algn="tl">
                    <a:srgbClr val="000000"/>
                  </a:outerShdw>
                </a:effectLst>
                <a:latin typeface="Futura Md BT" pitchFamily="34" charset="0"/>
              </a:rPr>
              <a:t>Caso de Uso Registrar Película: Escenario Curso Normal</a:t>
            </a:r>
          </a:p>
        </p:txBody>
      </p:sp>
      <p:pic>
        <p:nvPicPr>
          <p:cNvPr id="4" name="Imagen 3"/>
          <p:cNvPicPr/>
          <p:nvPr/>
        </p:nvPicPr>
        <p:blipFill rotWithShape="1">
          <a:blip r:embed="rId3">
            <a:extLst>
              <a:ext uri="{28A0092B-C50C-407E-A947-70E740481C1C}">
                <a14:useLocalDpi xmlns:a14="http://schemas.microsoft.com/office/drawing/2010/main" val="0"/>
              </a:ext>
            </a:extLst>
          </a:blip>
          <a:srcRect l="1827" t="2309" r="1576" b="845"/>
          <a:stretch/>
        </p:blipFill>
        <p:spPr bwMode="auto">
          <a:xfrm>
            <a:off x="4223792" y="980728"/>
            <a:ext cx="7420203" cy="576064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54374757"/>
      </p:ext>
    </p:extLst>
  </p:cSld>
  <p:clrMapOvr>
    <a:masterClrMapping/>
  </p:clrMapOvr>
  <p:transition advClick="0"/>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n 1"/>
          <p:cNvPicPr/>
          <p:nvPr/>
        </p:nvPicPr>
        <p:blipFill rotWithShape="1">
          <a:blip r:embed="rId2">
            <a:extLst>
              <a:ext uri="{28A0092B-C50C-407E-A947-70E740481C1C}">
                <a14:useLocalDpi xmlns:a14="http://schemas.microsoft.com/office/drawing/2010/main" val="0"/>
              </a:ext>
            </a:extLst>
          </a:blip>
          <a:srcRect l="1291" t="1788" r="1350" b="843"/>
          <a:stretch/>
        </p:blipFill>
        <p:spPr bwMode="auto">
          <a:xfrm>
            <a:off x="3863752" y="876974"/>
            <a:ext cx="8208912" cy="5973149"/>
          </a:xfrm>
          <a:prstGeom prst="rect">
            <a:avLst/>
          </a:prstGeom>
          <a:noFill/>
          <a:ln>
            <a:noFill/>
          </a:ln>
          <a:extLst>
            <a:ext uri="{53640926-AAD7-44D8-BBD7-CCE9431645EC}">
              <a14:shadowObscured xmlns:a14="http://schemas.microsoft.com/office/drawing/2010/main"/>
            </a:ext>
          </a:extLst>
        </p:spPr>
      </p:pic>
      <p:sp>
        <p:nvSpPr>
          <p:cNvPr id="3" name="Text Box 2"/>
          <p:cNvSpPr txBox="1">
            <a:spLocks noChangeArrowheads="1"/>
          </p:cNvSpPr>
          <p:nvPr/>
        </p:nvSpPr>
        <p:spPr bwMode="auto">
          <a:xfrm>
            <a:off x="119336" y="1772816"/>
            <a:ext cx="3312368" cy="1323439"/>
          </a:xfrm>
          <a:prstGeom prst="rect">
            <a:avLst/>
          </a:prstGeom>
          <a:noFill/>
          <a:ln w="9525">
            <a:noFill/>
            <a:miter lim="800000"/>
            <a:headEnd/>
            <a:tailEnd/>
          </a:ln>
          <a:effectLst/>
        </p:spPr>
        <p:txBody>
          <a:bodyPr wrap="square">
            <a:spAutoFit/>
          </a:bodyPr>
          <a:lstStyle/>
          <a:p>
            <a:pPr algn="l">
              <a:lnSpc>
                <a:spcPct val="100000"/>
              </a:lnSpc>
              <a:buClrTx/>
              <a:buFontTx/>
              <a:buNone/>
              <a:defRPr/>
            </a:pPr>
            <a:r>
              <a:rPr lang="es-ES_tradnl" sz="2000" b="1" dirty="0">
                <a:solidFill>
                  <a:schemeClr val="tx2"/>
                </a:solidFill>
                <a:effectLst>
                  <a:outerShdw blurRad="38100" dist="38100" dir="2700000" algn="tl">
                    <a:srgbClr val="000000"/>
                  </a:outerShdw>
                </a:effectLst>
                <a:latin typeface="Futura Md BT" pitchFamily="34" charset="0"/>
              </a:rPr>
              <a:t>Diagrama de Clases </a:t>
            </a:r>
          </a:p>
          <a:p>
            <a:pPr algn="l">
              <a:lnSpc>
                <a:spcPct val="100000"/>
              </a:lnSpc>
              <a:buClrTx/>
              <a:buFontTx/>
              <a:buNone/>
              <a:defRPr/>
            </a:pPr>
            <a:r>
              <a:rPr lang="es-ES_tradnl" sz="2000" b="1" dirty="0">
                <a:solidFill>
                  <a:schemeClr val="tx2"/>
                </a:solidFill>
                <a:effectLst>
                  <a:outerShdw blurRad="38100" dist="38100" dir="2700000" algn="tl">
                    <a:srgbClr val="000000"/>
                  </a:outerShdw>
                </a:effectLst>
                <a:latin typeface="Futura Md BT" pitchFamily="34" charset="0"/>
              </a:rPr>
              <a:t>de Análisis</a:t>
            </a:r>
          </a:p>
          <a:p>
            <a:pPr algn="l">
              <a:lnSpc>
                <a:spcPct val="100000"/>
              </a:lnSpc>
              <a:buClrTx/>
              <a:buFontTx/>
              <a:buNone/>
              <a:defRPr/>
            </a:pPr>
            <a:r>
              <a:rPr lang="es-ES_tradnl" sz="2000" b="1" dirty="0">
                <a:solidFill>
                  <a:schemeClr val="tx2"/>
                </a:solidFill>
                <a:effectLst>
                  <a:outerShdw blurRad="38100" dist="38100" dir="2700000" algn="tl">
                    <a:srgbClr val="000000"/>
                  </a:outerShdw>
                </a:effectLst>
                <a:latin typeface="Futura Md BT" pitchFamily="34" charset="0"/>
              </a:rPr>
              <a:t>Vista de Administración de Películas</a:t>
            </a:r>
          </a:p>
        </p:txBody>
      </p:sp>
    </p:spTree>
    <p:extLst>
      <p:ext uri="{BB962C8B-B14F-4D97-AF65-F5344CB8AC3E}">
        <p14:creationId xmlns:p14="http://schemas.microsoft.com/office/powerpoint/2010/main" val="793154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1113386" y="6214978"/>
            <a:ext cx="10822451" cy="566721"/>
          </a:xfrm>
        </p:spPr>
        <p:txBody>
          <a:bodyPr wrap="square" numCol="1" anchorCtr="0" compatLnSpc="1">
            <a:prstTxWarp prst="textNoShape">
              <a:avLst/>
            </a:prstTxWarp>
            <a:normAutofit fontScale="90000"/>
          </a:bodyPr>
          <a:lstStyle/>
          <a:p>
            <a:r>
              <a:rPr lang="es-ES_tradnl" altLang="es-AR" sz="4800" dirty="0"/>
              <a:t>Caso de Infracciones de Tránsito</a:t>
            </a:r>
            <a:br>
              <a:rPr lang="es-ES_tradnl" altLang="es-AR" sz="4800" dirty="0"/>
            </a:br>
            <a:r>
              <a:rPr lang="es-ES_tradnl" altLang="es-AR" sz="4800" dirty="0"/>
              <a:t>Policía Caminera</a:t>
            </a:r>
            <a:br>
              <a:rPr lang="es-ES_tradnl" altLang="es-AR" sz="4800" dirty="0"/>
            </a:br>
            <a:r>
              <a:rPr lang="es-ES_tradnl" altLang="es-AR" sz="4800" dirty="0"/>
              <a:t>Modelado Funcional</a:t>
            </a:r>
            <a:endParaRPr lang="es-AR" altLang="es-AR" sz="4800" dirty="0"/>
          </a:p>
        </p:txBody>
      </p:sp>
      <p:sp>
        <p:nvSpPr>
          <p:cNvPr id="14340" name="AutoShape 5" descr="data:image/jpg;base64,/9j/4AAQSkZJRgABAQAAAQABAAD/2wCEAAkGBhISEBUUEhQUFBUWGBQUFxgUFRQWFhYXFBYXFRUWFxcYGyceFxojGRQUHy8gIycpLCwsFx4xNTAqNSYrLCkBCQoKDgwOGg8PGiwkHyQsLywsMiwsLCwsLywtLCwtLCwsLCwsLCosNCwsKSwsLCwsLCwsLCksLCwsLCwsLCwsLP/AABEIALYBFQMBIgACEQEDEQH/xAAcAAABBQEBAQAAAAAAAAAAAAAGAAIEBQcDAQj/xABAEAACAQIDBQYDBgUDAgcAAAABAhEAAwQSIQUGMUFREyJhcYGRBzKhI0JSscHwFGJygtEzkuFDohUWJDXC0vH/xAAbAQABBQEBAAAAAAAAAAAAAAAFAQIDBAYAB//EADQRAAEDAwIDBgQGAwEBAAAAAAEAAgMEESESMQVBURMiYXGBkUKhsfAGFCMywdEV4fFiUv/aAAwDAQACEQMRAD8AO8ER8rAFGGRgdQQdNazre3ZRs3WtiTblsmYzAmCJ5EEQR6860NBpVJvfgZTtYzK0LcA4pcAhbg/qAAI4HL5EEpMG6FQnGlZZcslePDkefkajhyDoatsbay+IPt/xVWqRMRUDyVbZlSAwbjofDga9jxmuCHX9Ks12W4UPlJQ6BgNJ6E8jSCQ7KTQNwuVmwzeArltHDMSI5aD9at1s5Uk8ToP1/fjUHFafejwnU+XOq1Q82sr9JEDdxT8HisuUE6qJPuAPpm9qOd3sWWTLIJXvMNZAY90fvxrOrWzLrEFVMZlPdaXzKwMMp18K07ZmyOxGYiGcKSOg5DxjX3qSivrv4JnE3N7G3iprGqLe/eD+Dwr3RGc9y2DzduBjmAAW9KvDWQ/FramfFpZB7tpASP57nePrlyUUmfoYSgELNbwCgi5cLMWYkkkkk8STqSfWm0qVBkZSqbsbZT4m8tpIBadTwAUEknw0qFWhfDjZBts11xBdYUcwhgz6kD0HjUsLNbwCo5XFrCQgXHYF7Lm3cUqy6EH8x1HjUetu2tsaziFi8gaOB4MPJhqKG7nw1w06PdA6Sh+pWrj6F9+6cKqytaR3lmsVY7N2WLqliSIMaeVH9ncLCLxV3/qc/wDxiq7G7tNh7bmzDah1BEniAy8R905gdflI5ioJaOVjbjPkpoqqJ7tP1Q4d3lj5yD5CPMcNKh4vY923rGZeMrrHmOVWKbQvFgotqx/lmOuhnXxp217+Iw+QsEXOCQBJiI46+IqqIpQC62ArJfHe18qksrmrr/Dt0J8qT7SzNmZQG/Eogn+ocG+le39rOdF7o8OJ9eVPaRbKjIN8JPhCBLEKPE6+1RbjDlrTGYnjrXlcSOSUN6pTSpUqYnJUqVKuXJUqVKuXJUqVKuXJUqVKuXL6oUaU8oGVkYSrgqw8DzHiDqPEV4OFOFFTnBQQGxuFmm3tmmzcdG1j2YESrDpIoUxdnKZGoP7g1rG+Oy+0s9oo79rj42zx/wBp18iazXFWokxIPEVUfg2KIM7w1BU5Y0Tbqb0tYfK/yNow5HoY5EdaG79mNRqPy8DXIOeVI11ipDkWK3cBGQQFZTqNAV15xwqBf2RZZwxtqeIJEKwBEaRxoD3Z33awBbuDPb/7lnp1HhWg4PH27yB7bBlPMcvAjkfA1cbpkFiqLtcRwVxw+yLNpy1pcvQTOvMz1NSrjTHgIr00wmpWRtYLNFgoXyOebuN15FYLv1ihc2jiGHAOVHkgCg/St5msI362cLOPvKOBIceTgMPzqvVg6QrVGRcqgpUqVDURXfBYJ71wW0Es2g6DqSeQHGa1rYdjsyqDXKoX/aI/ShT4dbMYG5fYQuXs10nMSwLEeACgT1PnRfs8fa+9TU5tK1NlH6TvJWrGuZro1cmrRBZ5c2rm4610auTGnBNUcYS2DIRATzCifeK44zAW7sdoivHDMAYnjUpq5k06wIskud1S7W3WsXlgKLbDgyKB6EDQj60I4vc3FKYRDdnh2UsT/b830rSbVlnYKoksQABxJPAVpm7G7NvDItxwDdYCSTOWRJVf88/Kh1ayEC5GfBX6N8pNgceK+UsRhnRirqyMOIZSpHoda50WfFDb1zFbSvM7lkVilkcAtoarA8eJPMmhOgqLpUqVStl4YXLyIeDMAY6cT+VK0FxACQkAXKba2ddb5bbmeimPepC7AxB/6ZHmQP1o8RQvAeHhTCook3h0p3+qpOr4Rzv6IMs7s3WbLKg+ZP5CrffDcMYG9bsLeN+66hyFtlQubgvzEk+0Vf4fMrZkHeGoIEwRwPpUc7atvi7naki93VBcRoLaqQCfvGJJPH1NRzUZjcASM81NBUxyNc43wMDqqGzuiFE3nM8lWNB4nr4Cm3di2VHA+rHhVttTFqksTPIDxocv4wuxk6Dj4np5VPoiZiwUF5H5uvXsWuS6eM60q5Z6VMu3oPZOsepWybt/E/DYi0DdzW7ix2gClkBOgIIJbKfLSi/C4tLqB7bK6ngykEfTgfA618vYe+yMGUwRRLsffe9h2zW7hWYkEBlaORHOqzJ//pJJTj4V9BT69RyIPEH0rMdv7L7C81v7vzITzQ/L68vMGu2yvjRYYf8AqbbIetoFgf7WMj/cah7wfEnA4pQqreV1PddkQLBPeVockDmDyPmaSVzXC4OUsDHsNiMIexdsqZHA8RUO5b5jhVriHBqrcZT4VACrRCajD98fSrfYu0HsvmtPB5jkR0I5iqtrU8KbMcjUodZMIWu7J2yL68Mrcxy8x/ipxNAO5u1bQcZ7gXiBmMD3NHYcESCCOoMj3ohC/UMofPGGHGxXpNYz8Uf/AHFv6LftkEfrWyTWWfFzZpF+1fA7rp2Z8GQkifNW+hptULxp1IbPsgClSpUJRRbDuLtR8TgEF3U2m7FTA1VFQqD4hWj0qbhbAW6wH701oN2K97DYW0Fcr2gN2ARHf+WfEqqmiPdq+z52dix7vH1/xSU0gfUNZ4/TKlqIyynLz0+qumrkxro1cmrUhZdc2Nc2p7VzJpwSJhrmaean4HZqzbbEOLNt2yqW0a4fw2x+bHQUkkrYm6nmwTo4nSu0sFyiXcjZVu3b/ibsZjnFsHoqks0czCtHgDQvvXv5cfMyEgILjJE94MhX3jT+41F3h39U4g21I7BCBbycEKAgHxUgkH38xvbO2rWGSQBca4DlWdApnUnpy8azvampeX8voEfEIpmhp/6UAYrFNcYs5kn9gDoK5UqVQJ6VXe6OGzXy34FJ9W7o+hNUlFu5tiLbv+JgB5KNfq1XKFmudvhlVKx+mE+yI7NhnYKokmfoJP0BNEVrd63YstfvkQqFzzHOAo+8eGp071Qt2ram8qxme4cirpoIlm9gRw661O+IG1VsA2SA96EZgYNu0I7oCn53iDJ0EzE8LdfWP19lGfNQ0FGzR2sg8kOYy86YIYhrL57t3LZUgqptLlZ2JBls2Ya6cOcUA7w3mfEu7KULkPBIJEgdNP3yqZjNo3LjS7M39RJ/OpJ2V/EYVigm7bJfQcUIAyz17rEDwPWhLdiCUYc3WQGNz9lUd7aTOBm1IEA/8daZYOhqPXW2hipWPJOVVcBZS7bD9/8AFKn2sNpoK8qcXURAUCkKVexVNTJhrynMKbSJyttm7WygKx04Dw6VbM+YUJ1Z7P2plhX4cj086W65XFm5GldyoYU23bDAEa8wRzp5EcRUtsJiiMCjeFE27W1SjAo2nNJ0Yc9OtUbOh4kj61wyhTKMD7ilBINwkIBFjstkS4GAI4ESPWhzf+0GwRkT9pa1P3ZbJP8A3R61R7vb6shFu9GThJ0ZZ5zzFEG+QFzZ2IKkEdnnBBBByMGkEf00SDw+M26IaYzHIOl1h5EUqddUgmeP+dabQcosjLZ11jh7QPJIHlmYj86vd17pW4ZJhhHgTOg/Opm7OwkaxZLKrjslzljlRGI7q6as0cenpRvsnZaBFyNmC6DXhFZqfiYo5e1sSQfTfYnxCLgwTw9jqBJHX5geBVdZ2Xdfgv8AuIX8zUj/AMsXuqD+4/oKtsVilQhRBboZA9441Dx5dl58M0LMGAZ5a/KdJ51K38ScRmIcGtYw87E/yL/JZ+Slpo7tB1PHK4GfbCqhsR2c20a27iSVV+8ACAZBHUgetc8Vu9iEIDJE8yyhdeHeJifXWhDbG8eLPaHsItzAJS4I1ES4I10nzqlx+/eLuYdcO7fZLELrwHAFpkgdCa0lPxOcgay09fP3TW8PBvrFuljfHsjaxtbDWrk3c10LqVRTlJ4ZXcxAniBPAiqfa92/tBrt5ifska4BICpbBC5VHAASKosDvAUt5PtMpOZrfakWjHAsoEnXxpu2trvcwThFRF7Rc+QQWXKYDMSWK5iNJiY00qtUGaplBc7A+9kXg7CmiIY3vH1VL/4xlOihiOBbhPIx96q/F4t7rl3JZjxJ/eg8K4mlUo7rdI2VRx1O1HdKlSqfs3Yd2/qohfxNovp19KcxjnmzRcpjntYLuNlwwGCa7cVF4k8eg5n0FaDh8MttAi6BRA/yfEmouydiphwY7zHix/IDkKnGtFRUvYtu7coDV1PbOs3YKbsfbf8AC4p7jKPs7K5D82UXXRXcgGJjNpAPfE+IttjGXnxDtdk9o9yH4h8sTB5iGX0Iok2ZdC4i25IjNluhgGV7LAB0I66CNdCB0ob23t7EYjL2yQ1trrpClQtu4Fm2q8FRBbWI/mmgFTDJFMS7YrR00sc0ADdwqMGSasthbRexdzKnaSMpXmykgnL/ADSBVfYTWppsyKgDbnKma8sOppyFp20dx0v7LOIFsElUcWkQK1okjtCxXV2USIgAanWs1XZqohHIdeJrUfhlvkMPZezi2IWc6PlLETAYNl15LBjrPKg/4m7Uw2dRhmmXuM3cZdCVK6kCRJYenjVoAQnS4WUL+1qWmXcdeX9KiWwIpVVnbevy6aRrSqbtmKr2TlV16KbNerVFSqTb2dddSyIzgccoJj0GtRVtzVpsTarW7gI4gyPA1pmx9zsBi1GI7NrbTD20aLZbQkgRIBmYBHGpI49ZsE2R/Zi5WQNaimla+gNrbo4TEW8j2lWAArIArrHCCBqPAyKDMf8ACCFY2r5YgEqrIBJ6Zs0Dzipn0zhtlQMqmnfCzrBbQe0e6dOYOoPp/iibZm2Ld3RoRuhOh8j+lUmN2BftE9paurHGbbR7xH1qKuEPMafvSoA5zFZw7ZGl7Z/gDVfew6DipHvTd3bt65cCAkjmx4oPPn5GfTjRFj8M9rUrnX8acB/UvFfqKXtGONuaf2T7arYQjfQeI6TUvZm3Xso9orns3FKshJX5uJBHymOdWWJtgicgjwWSfXgKrbuF11AA5Dl/zTg4tOFC5t90z/yhcxl4nBlGzHS2zBHXThrowHUHlrFV2P3euYZyt4AOpIK9CPHnVmrtaOZZXLrIJBBHMHl6V7tTeVsZJvwbhjvCBmgQJA0BgVVnLtQLdufVW6ZrTcPPkrXdTefE23VD2l2yuhQCYzTBGmhk/Q1pvbCO7pPpT9i7It4bZltLeQsUVnZY77xmY5hxgSB4CoqCqHC6mOtElm4abefj6rK/iOIRzsc0WJG45/f8ropJMEkgcJnTy6V1gxHTh5/50FNw613Wjgo47XDRfcY5rOfmZL2LjbbfkpNnZ9wA5oOYTrrlMGNDp0/YoR2luJg77ktmtNrJUKpJHX7s+gmjK3tU/eAPlpVdta8ghyVQNzJC94ngZjXUedZClo61lQ5lUNOvZzSLXA/rAFh4c1sn8RpxC19Gblm7SDcgn+88/Hks22z8NbyEHCziEPSFdT0ZSeHiKk4X4a4tLbBjaIde8gYzPSYyzqedG4me7M+EzVlbxJkI4ObTUDQyJ16c/ancSlqqBwEbw7nn91vHl7W8kS4bxJlcy0rNPK4/aT4ffqvnjb2717CXMl1Ss6qTEMPMaSOYqsAr6L29saziU7O8gdeOuhU9VI1B8RQBc3Hs4W8HXO0fKHIIU9dAJPSr3B+It4g8RO7rz7Hy/pWqyI07DIMhDuxt0eD3/MW//uf0H/FE4UAQAABoABAHlTzTDXoMMDIhZoWSlmdKbuTTTDTjTTVhQJppJcKkMDBGoPMUjTTXEAixSgkG4UK5sy2WLQZJkxpXS1hlXgPfWuxrw1E2niblrR7KV1RK4Wc4+6LtwN32xX8Qh7tsqis4iVYOHUAHjOUz6Vx3x+GaDJaS+Ll12CogSH15k5oHry8qsfhZevG5dtIQLZUMxkBgRopXrxg+lFO2rNjBW7t9Sz32UqjPqVZhHdEac6AV4vUG/gtHw+qkipuzacG+LBfP+1N1OwutbLhypKkpqsjjBjXXT0r2rXF3Rm1PvSrgyO2yhMj77oG0510Q6GNK4gV2ttoaoKzzTFMGRyraPhrtW3dwuVTFwEm4D46Bl/lgAefpWR4XZV26QLaMxPAAEk+1a3uPud/CILlwntSpBURChiDBI4nQVYpQ7XcBQ1NhGQ4+SLiaaTXhNNJoqg69LVTbV3Zw2IOa5bGb8SkoT5lePrVqTXNjSloOClDiDcKht7rJaEWYAmYP+edcLqOhggiiImuV5AwIPA0PqOHMkF24KKU3E5IzZ+QhDGYVG1E22/Eka/1LwNd8HuriLgEojISJY93KDwZlnh5DWu+Mw7WrqkCVkET9QfGtD2XhitsXJLBxqskrl1ylemlZKvrZ6BjgdxYC/U39xYHn0R5zYJWte3n7eXgcrMt7NwblqwhW6hlwjJqO8xOQKToQY8NYrPMbs25aMMpB/eviPGvpNEB4gGDIkAxHCgve7dKwEIkKHYmyI1W4RLqv8hgGOXeiqPDONOnf2U37jsf4Svp2gWasp2RvTicM32dxgNZWZQg6GVOh/OtR3Z3gTFWsy6MsB16HkR4Gshx2FKMQa6bD2xcwt0XLZ1GhB4MDxB8K1MJbG8vA338UB4nQ/m49PxD9v9eq3vDjSuqihTdz4iYXEMLbTac6APBUnoHHPzAonvqxRghysQwViJCtBgkc4PKjUbmubduV57PTSwP0SjT57fLf0VHvYuNCi5g2HcBLoQpLcIKgjvEa92h5t4bW1MK+HYdniAuZV5O6TGQ851GU6686djNqbZwoJuW7eITqq5oHXuQw9RQhvJt21in7UYc2L+aWKP3W8SpAIaY1nz60NllcHkZseR5bYHnk3WsoKEOjb+0lp7r2EHqe9tcbC2/1Bt8PtunEWuwbW7bhRPFk4KfNeB9DWiYew6g52zEn6CQOFfOOF2hcS6LquwuA5s096eJJPOec8a1rdz4qWrtuMUCl0QJRSUeef8h89PHkMnx+Cpna3s2ggb2He/5gbdFpKCliglfICe8dr4Hp6n3RfeWqPauDzKQNat9u27qYftc1mys943SWhCQBCpALSeGaKxLbO3MQbr3SxuJJQPbZlQAxIy6xy8POouFcGmYWzyO0kEEAb+vRXaiqYQYwL8ijJtmXOcDxJEDxmm4jZjKubRl5leU9aA3xV3E95c8hjq962O/dAAiVH3Vjw5RV5hN6ltWhh3btXEhmBOTidMxiYGkx716B/kJT0We/IxeKs7hRQxa4vdHKTr08PWqixvFZcgSVJ01Bj3iomL3nXKbdpFGadFAInz0mhVr7E8fbSk/yMoN8JDQxEWWjZtJ5deVeGs6N0xEn3q02fvHctqFIDAcJmR4T0q5HxNjjZ4t81Vfw5wF2m/yRcakbP2bdvvktIzniQoJgTEmOA1qlwe37VzQnI3RuH+7h7xWjbk7Zw2EJ7QsC6Eu3FZzAooAExlmT41amq2tj1MNyoIqVzn6XiyKNmbvYfAMri+yFkAdMoYnmdQJXX8qW8t7CPY7W6Lly3MZla5pJjgI0mrS1hMJi1lCrqedtz9YOnrTsTsWxawzWwoFshw5djADKZYsx0A4zyis455cbuyUdADRZqxLbWJwJcdiLgGs5rbE+5vfpXlVu0cAO1YWrnaIIAfKVDHmVB1yzwmCeMClUgB5JhcLoKoi3E2YuIxYtMcoKsZifl10oeirzc3HrYxtq47hFBIYkEiCCDwHjxqKK2sXT5CQ0kbrZtkbBtYeSkliIzGJA6ADgKsC1Ms31ZQykMpEggyCOoIr0mjDWhuAgz3uebuKRamk14TTC1PsmJFqYTSJphNOXJE0xjSJphNKEia9oN3SJBoh2Lgr+Ga5a+ewCGtluIzfMunQ1SYX/AFFn8S/mKNy1effjOTSY2ADIN/cW/n3R/hMhDXN5dFGyDiNPChbfjYV7GGxbtQqhizPIGTgJHMmOAFFl2uQavP6eodTyCRm4va/iLI8MrCN/tgnDYpkMkN37bH7wPEE/inj4+dDuztn3bma5YWWs5XIGrDXRgvOCNa2D4wbJ7XBC6B3rLT/a+h+oWs6wiXMDdw2LEmzfQEkcx8t1P6lYT7V6JwmubUQMdIc5B8x/rKH1bXhjjGAT0Kv9k3sDtW32d62ljFcigClj+Jfx+KGT06gz2Bs97FhbT3TeKzDkEHLPdBkngNONUG3NybWKAvYduyvaOHWQrniCY4Hh3h9at92ziRYAxcG6CwkEEso+UmNJ4+wrVxAtdkZ6jn5rzqtlbLB+k/u3yx27T/5O9vvybvLvRbwagsru7TkVRxI6twHEdT4UB7X2NtLH/b3LQUKO4ndRsp10B7zf3ela3YwD3BKwByzEifLT60+xs9GJU3QbixnVGU5c2okRIkdaCV/GqKJxa+Qm24aL28+SJ8Ko6pjA+GEBx+J53HgBt/K+dsRhntNldSrdHBU+xqTggDBacsgEjkJ114TFb9bsowNu9bV8h0zqjaMTBGb9OtSeyRVyqqhegAC+w0rP1HHxDIWCO/Q6sEHIO3MELZ0sZmjDzg8x0IwR7gr562hj7/YvazP2crmXMchyMSDl4cdaqxj7mTJmOWZivoLaGx8PcM3LNpjESUWY6TFB+0Ph3gpJUXEnkr90eWYGr8f4igmPeaWn0P8AX0Sf46QbEFZKTJryirb+7Nqz8jOfBiv6AVRJgAeZH1orHUxyN1NOFG+llZuFywOL7J82UMYYCeAJEZo5wCaimiWzuYz2wwuoCdcrBuHLUTr6VW7S2BesnvDMv40kr+Uj1q0Wm11VvlVlKvSteUyycvZqZgtsXbXysY4ZTqPbl6VCpVwJGySyNdj7+m18i9nc4Z1Y/sfWrvFb9YzFWeyu3JtyDEDM0ajM3MDp7zWXg1Jw2MZDKsQRwP6EcxU7ZASNaiew27qOFpVTYLeJCv2ndYdASD4jpXtaSKWn0CxFkAkim1G4KGs1eZqbNeVk1pFdbK3yxeHTJaukLMwwVwPLMDlHlRLg/i1eCN2lpHbTIVlQOpYazy4RQBSqZs8jdionQMduFo2B+LRkC9ZEczbYggf0tM+9Ea7/AOBL5e16alHy6+MVi1ek1M2reN8qJ1JGdsL6DS8rAMpBBAIIMgg8CDXpNZDsP4g4rDW0tAq9lCCEYDhmlgGHe1k8SYott/GCwG1wQI8bradD41ZFay2Qqxo3XwUXMaYNeGvlQtf+L1w/6NjD2x/QGPu1V1z4n488LxX+lUX8hTTXgbN+ambw883LRsJgLpZSttyAQZykDQzxOlXe0t58JhzF28gbhlWXb1ygwPOsQvb3Y67o1+808i7R7TV1sn4c4rE2+0dlQHUByZPoAY9aznGBTVJZLVYDcDODfr7IjSwdjcNN7oksb/fxGNW0L9m3ZD5gQHVnjRULOOc+A+lG6g1hW2t1LuHaLixPA8VPkRxpuA2veWEuYjGLaXgLJJI6AZmAURPXyoDW8HZUBskDgG25C49LIqyb4SFt+2NmDEWLlltBcUrPQ8QfeKGNlbiudlNgsSVzBrjW2XvZJMoZjqWkdGIqr3Zx+yhcRxiL3bA6HFXXBkiCOPZka9a0NblZ2UzUf6TSbXDsttkcxkqYtBygzc/d/F4bDOmIj7NyEhs32cAyD0BnT/FWWeiMtIjrpVDiNmOvy94eHH1H+K2XA/xAJNUdW4NPw8h4i+3lc8/BYbj3BXl/b07Cb/uA69bb55/7U7dzeGxirAaxcDhYVuIZSOTKdRw0PMVnu9eNOzdtJi1abWIAW8oPQKryOsZHHiDVVtrCtZutjdm3RmTvXktMrCObFAdVPNSPHrFft7eZMfgGa6VTEW7itlGgfMcpKgmYgnTWMvjUMPBGxVUri/UxwII594jB+t0abXF0MRYwjNjfFrA/zhHd/em//wCL/wAKWt9lcsq6DKGXNBuA5uJkKRPDwq+uYq7AKqpJ5hiUA6k8CeOgJ61i+722GfaGAPO32NjXmAzL7ZXj0racVi1VZJgD9wKE19OKZ8cYYCbdNyCRy3vhFIhrDn6yB99fVc711oJJExynprVfiXkcf3+lR8bt5Y7oJPjw/wCar8VtxYAiORmAB402Lh1RbUWEffRO/wAnSh2gSC/v81Q7w4RrjALw14/vxqlGwHjivvRC17NqOB1H6UwmvTOHcHiFMwyXuRc+qz1ZxmbtXNYRYHCi27b5RxBAgwelcjiHXhxH1qaaYyg1cdwofA5VG8TPxNQztXZYbv2xBOpXQecDkfCqJ7ZHERR+1hTyqNe2XbbiKY7hjyMEKQcRj6FA1KrnbuyUtBSk94nQnTSOHvVNFDJoXRP0O3V+KRsjdTUqVKK9ioVIlNKlkpU7KTC6dnTYopv/AA8xiaqFf+lx+TQa8sbj4xtGsx4l0H61J2Em1ioe2ZvcIXydKaRRufhdfie0tA9CW/MCq7bG4+IsW+0bK4Bg5CSdeBIiudBI0XIXNnjJsChmKUVJubPuLGZHE6iVIkdR1qXgN3MTfBNqzccD8Kn6dfSo9J6KXUFVmvYoswXwyxzsA9vsgfmLkSuvNQZB8DFEeC+Gdm0wN+4r94QrXBbUrzzZM7D0IpMDdOAJ2QPsvAM6jQ6kx40SbO3QuNqwyDq3H0XjRfe2vhMKjLbayZMhLNpSFHJTeZQ7Dx0qiv78QNLaz1JY6+QIp7HwNzJdK5kxxHb1Vts7YdqzwEt+I8fQcqOMJcFtLaGATbzMvBgczSWB4SCtZGd+bw1Uqp/lRZHkTMHxGtN2PvWVum5cJZiGEuS0lhEtrJih3GXsrKbsIm2F756qzQ0bo5DJM65stK25YXEW2tGBOqnjlYcD++RoVwW663Q6d7D4i1ALKTkuAzkePTiOk1YYTageGRpBHt4dffUVe4XESKxTZZqVhjB8vA8/Ag9PVHnMAyEM4W0xuLh9o4VLmc5UxCoIYxoGZRIOnHQ9Rzo5woCIqLOVVCjnooAGp1OgFRRdpG9VKolM1sW8Lm1+oHJM0qwF2ve0qvGIqBtveW1hLRuXWgfdA+Zj0Uc/Plzqs2Bz3BrRclIRYXKDfiFuJbtocVhPsihBdVkDUgZ05qQTqBp5RrljtJk/4+grcdm4rEYvD3mxCi2l5WW1ajvKpUgM7cySRppFYhiEhiOhrecGlkcx0Upu5pGd8HlfnY3QmsYGkObsVM2BeK4qww4i7bPL8Y61q+1cY2eHIlO7I56zOnURWP4IntEjjmWPORFaTjMWXYk8SSTRGSIGZshAwCPG/wDy6B8QltD2YJuT6WH+7WTu0qBjTnhRzMeQ5n2p12/XmHt/ePE8PKidHTmaS3LmgbRp7y7gRoOWlNJpE00mtYExImvJpE0x3ABJ0ApVy9Zqj3sdbUEl10E8RPtNDW18Ubl3U90aKPDrFRMY0KAABJ1A8KEzcTDHFrW3sisXDdTQ5zk7aG02vNJ0A+UdB+pqIaaKLN2/h1icbZW9aa2ELlDmLAjLEtAGo14eFBHPLzqccoq1oYNLdkM4bDM7hF1ZjAkgfUkAetH2yPhBedQ169bQGNLf2hj+qQvsTQ/vrur/AAGIFoXO0DIHBK5SJJEEelM3Z3vv4JwUYlPvIT3T5dDS2XLUcH8MsAiwbZunm1x3n2UgClXHC/FLBMsuzo3MFJ+o40qWxXXVgtzSnB6iLc0p6vWhss7dSS9eFq52wWIAEkmABzJ4Vx2nvNhsFd7M/b3l+cD/AErZ6E/9Rh04edQSytiHeU8ULpThWIsoidtiCUtjUfjfwQfrwoY258S7sG3g1/h7fVYNxvFnPD0oR3o31xGLusWbKknKo5DlJ51Qi+eZoNNUOlOduiMQwNiGN1c4zb2Icy1xj/cagXMU5+8T5moi3JOkmifYm67XIa4Cicp+ZvIch4moo4nSGzVM+VsYu5UAcnmat9mbs3L4JJyLpqynXyHOjHC7Is2vktqD1Op9zUstROLhwGXlDpOIH4EN2dxrQ+e47eWVR+przFbkWT/pu6Hxhh+h+tERamFqu/k4bW0hVPzk176ihjCbLxuGJ7JrdwHiJj6NH0NFuwce7W/tEKMCQQeo5jqNajE0lYyIMVnuLcAbPHqpx3vr9+KL0XGXtOibbr0RA18lTlMGDBiYPIxzqm2I+0HxD2mtNeQR9oigAZpyknQRoR1EdK4YLbSsOPMiSNJUwRrRpu3tMWMDicS5GRJI8SizHqSorF0lH+qYZW4I6ZHiCtJLLZmthWVbyfEDEWrr2badkyEq3aLLgjjodB7GhXC7wN24vX1/iWHyi6xgHiDHQdOFdLWExGPv3bnzOSbjkkDVyevr7VdYT4e6A3b0HmEWY/uJ/Sj2ijpW6TYHn1+WVQ1TzOuNvko9zfPF4lsuZ1H4cMvfP9xJI8/pQztJWF1wylCGIysZYRyJ5nxrTdk7vWcKc1suWgiWbkeIgCPehTf3AxeF5eFwd6OTLpPquX2qOjqITN2cTbAjyynVMUnZ6nm5QtauFSCNCCCPMaiizB7c7RZjvD5gOvh4UI12weKNtwwgweB4HwPhRgsDrXNkFnhEg8Ua7PYXBm5AkR4j9Knk1QbsYoE3AOBhwOnI/mKvSa03D2tEAI9UEq2COUtG3JeE14TSJppogqqRNR8d/pP/AEtw8prvNMuEwY4wYriLiyVpsQUEKTq3h/8AtcSRl55p48oj/MVONuARzBKn34x61BdYNY1zS02K1lwRcJlG2yfidew2ETD2LVsZAZdpYksSS0aRqaCmWKJdu76ticNas9lbRlym46gBrrJop0GgjU+NIMFIVUbT2ndxF03bzF3PEn6AAcB4VFrwUY7qbi28WmZ8VbQngiwz+oJEVImoPmvK0i58IYMDED/ZB9daVKkV+lzSuqvUK2+lW2wdmm/dC/dHec9FHH1PAVo3kNBcVnmAuIAVhhLgw2GfFvyBFoHm3DMPyHrWJYrEM1wseJJJ9TNal8TMX2ihLbQlsfKOAA0GtZTeOtZqaUyuLitBDGI26Qo14V5aMmK6RRFunu5ncXXH2a8B+Jh+gpsUTpHBoT5JBG3UVc7rbARLYuOgLnUTyHIx15+1EJNeE00mtJFEI2hoWfkkMjtRXpNMJpE0wmpbKK69JphNImmzS2SXSY0yaRNJRJA66e9KuUK5grts3sOim42OFu5Yygyr9ortPT5GEjQc+cFm+Oy752amCwYRiP8AX+0VZY99wpbQ6+PACjFNl2rJN8AZltLbToiBROXxbST0AHnnm6G8/bYi+ra96VnxJzH3A96xrrucT7eVzZa4OFgPfztlBuzMLiMEeyuWSGdp0ZDwgcVY8Nferw3X8Pr/AIqu+LsdrbOkwY8uZ9677PDCzbDSWyrM8Zjn41YpOF09U5zpAb+aqVdfNTgBhFl3N651H1qs23s83rLCZYd5ekjl6iR61Yk00mjEPBaOLLWZ63KEycUqX7uwswNKrjeLZJt3Syg5G7wjkTxHv+dU9B5YzG8tPJF43iRocOas93setq739FYFSenAg/SjMOCJBBB4EcDWc0Q7t7XAiy/U5D565T68POinDqoN/SdtyQ+uptX6jd+aJDTTXpptHkGSryka8pVyq9tbOLgNbAzA68ASI+tDlxTMOpU+IijY0I7ax/avp8q6D9T60G4jExo7S+Ty6otQyvPc5BRWE1xKxT0bSpmA2bcxFxbVpSztoAASTwEnoKCckWUJTT0ulTIJBHMGD71N2ju/fsNcDoYtNkZlBKAyVGscCQQCY4RxqvpwKQjKv8Jvzjba5ReJH84DH3NKqClTrptlrmHMx4xWnYLZSYfDlBxIzXGHFoGoHhyFKlRHibiA1o2KHcPaLkrI9697hiD2Nm2LVoHnGdyNJY8vIUK4/ZTKuYkR4E/4r2lQIuIKMhospW7G7qX8zuTlUgQOJPHU8hRzatqqhVEACABypUq01IxrYwQMlZ+re4yFpOAvSaYTSpVcVNNNeGlSpUiaaYaVKlXKo3i21/DIpC5izAQdBGs+ulNubdtvYW5az945TnVQVYLmaIY5hyB08hXtKg09TI2RzAcIvBTxuja4jKqrW+eLsrlS8+VpBRiWSDxGU8PSKj3d5CLiXra5CNCo4ach4RXlKhjgiIJVjvbixi9pWkAIRLdrjEmVF1pjrMVcGlSo5wwARE+KC8SJ7QDwTTTTSpUVQxQNs25tE8xr+lB+Iwi5S3AjpzpUqB8RA7T0Rvh5/T9VXUgaVKg6Jq/2TvA8qlzvAkAH7wnQT1okilSrS8OlfIw6jeyA18bWPGkWuvCK8ilSomh6qt4MWVQKPvyCfAcfehe5XlKs5xFxMpB5f0j9C0CIHqmqaKdw9sjD4pSyZpKaj5lytnga84g/8UqVDAL4V8Eg3CP9s73W2wa4lbRR+zuHLoUL3blvPnVpFxDJlSNR0MEUuytwcPtbDNicHOFuISLllu9YzASTabV0U9DMcKVKpGi2EsxvlZzjcMbdxkMSpIMcNKVKlXHdRjZf/9k="/>
          <p:cNvSpPr>
            <a:spLocks noChangeAspect="1" noChangeArrowheads="1"/>
          </p:cNvSpPr>
          <p:nvPr/>
        </p:nvSpPr>
        <p:spPr bwMode="auto">
          <a:xfrm>
            <a:off x="224546" y="-243305"/>
            <a:ext cx="397921" cy="397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endParaRPr lang="es-AR" altLang="es-AR" sz="3200"/>
          </a:p>
        </p:txBody>
      </p:sp>
      <p:sp>
        <p:nvSpPr>
          <p:cNvPr id="14341" name="AutoShape 7" descr="data:image/jpg;base64,/9j/4AAQSkZJRgABAQAAAQABAAD/2wCEAAkGBhISEBUUEhQUFBUWGBQUFxgUFRQWFhYXFBYXFRUWFxcYGyceFxojGRQUHy8gIycpLCwsFx4xNTAqNSYrLCkBCQoKDgwOGg8PGiwkHyQsLywsMiwsLCwsLywtLCwtLCwsLCwsLCosNCwsKSwsLCwsLCwsLCksLCwsLCwsLCwsLP/AABEIALYBFQMBIgACEQEDEQH/xAAcAAABBQEBAQAAAAAAAAAAAAAGAAIEBQcDAQj/xABAEAACAQIDBQYDBgUDAgcAAAABAhEAAwQSIQUGMUFREyJhcYGRBzKhI0JSscHwFGJygtEzkuFDohUWJDXC0vH/xAAbAQABBQEBAAAAAAAAAAAAAAAFAQIDBAYAB//EADQRAAEDAwIDBgQGAwEBAAAAAAEAAgMEESESMQVBURMiYXGBkUKhsfAGFCMywdEV4fFiUv/aAAwDAQACEQMRAD8AO8ER8rAFGGRgdQQdNazre3ZRs3WtiTblsmYzAmCJ5EEQR6860NBpVJvfgZTtYzK0LcA4pcAhbg/qAAI4HL5EEpMG6FQnGlZZcslePDkefkajhyDoatsbay+IPt/xVWqRMRUDyVbZlSAwbjofDga9jxmuCHX9Ks12W4UPlJQ6BgNJ6E8jSCQ7KTQNwuVmwzeArltHDMSI5aD9at1s5Uk8ToP1/fjUHFafejwnU+XOq1Q82sr9JEDdxT8HisuUE6qJPuAPpm9qOd3sWWTLIJXvMNZAY90fvxrOrWzLrEFVMZlPdaXzKwMMp18K07ZmyOxGYiGcKSOg5DxjX3qSivrv4JnE3N7G3iprGqLe/eD+Dwr3RGc9y2DzduBjmAAW9KvDWQ/FramfFpZB7tpASP57nePrlyUUmfoYSgELNbwCgi5cLMWYkkkkk8STqSfWm0qVBkZSqbsbZT4m8tpIBadTwAUEknw0qFWhfDjZBts11xBdYUcwhgz6kD0HjUsLNbwCo5XFrCQgXHYF7Lm3cUqy6EH8x1HjUetu2tsaziFi8gaOB4MPJhqKG7nw1w06PdA6Sh+pWrj6F9+6cKqytaR3lmsVY7N2WLqliSIMaeVH9ncLCLxV3/qc/wDxiq7G7tNh7bmzDah1BEniAy8R905gdflI5ioJaOVjbjPkpoqqJ7tP1Q4d3lj5yD5CPMcNKh4vY923rGZeMrrHmOVWKbQvFgotqx/lmOuhnXxp217+Iw+QsEXOCQBJiI46+IqqIpQC62ArJfHe18qksrmrr/Dt0J8qT7SzNmZQG/Eogn+ocG+le39rOdF7o8OJ9eVPaRbKjIN8JPhCBLEKPE6+1RbjDlrTGYnjrXlcSOSUN6pTSpUqYnJUqVKuXJUqVKuXJUqVKuXJUqVKuXL6oUaU8oGVkYSrgqw8DzHiDqPEV4OFOFFTnBQQGxuFmm3tmmzcdG1j2YESrDpIoUxdnKZGoP7g1rG+Oy+0s9oo79rj42zx/wBp18iazXFWokxIPEVUfg2KIM7w1BU5Y0Tbqb0tYfK/yNow5HoY5EdaG79mNRqPy8DXIOeVI11ipDkWK3cBGQQFZTqNAV15xwqBf2RZZwxtqeIJEKwBEaRxoD3Z33awBbuDPb/7lnp1HhWg4PH27yB7bBlPMcvAjkfA1cbpkFiqLtcRwVxw+yLNpy1pcvQTOvMz1NSrjTHgIr00wmpWRtYLNFgoXyOebuN15FYLv1ihc2jiGHAOVHkgCg/St5msI362cLOPvKOBIceTgMPzqvVg6QrVGRcqgpUqVDURXfBYJ71wW0Es2g6DqSeQHGa1rYdjsyqDXKoX/aI/ShT4dbMYG5fYQuXs10nMSwLEeACgT1PnRfs8fa+9TU5tK1NlH6TvJWrGuZro1cmrRBZ5c2rm4610auTGnBNUcYS2DIRATzCifeK44zAW7sdoivHDMAYnjUpq5k06wIskud1S7W3WsXlgKLbDgyKB6EDQj60I4vc3FKYRDdnh2UsT/b830rSbVlnYKoksQABxJPAVpm7G7NvDItxwDdYCSTOWRJVf88/Kh1ayEC5GfBX6N8pNgceK+UsRhnRirqyMOIZSpHoda50WfFDb1zFbSvM7lkVilkcAtoarA8eJPMmhOgqLpUqVStl4YXLyIeDMAY6cT+VK0FxACQkAXKba2ddb5bbmeimPepC7AxB/6ZHmQP1o8RQvAeHhTCook3h0p3+qpOr4Rzv6IMs7s3WbLKg+ZP5CrffDcMYG9bsLeN+66hyFtlQubgvzEk+0Vf4fMrZkHeGoIEwRwPpUc7atvi7naki93VBcRoLaqQCfvGJJPH1NRzUZjcASM81NBUxyNc43wMDqqGzuiFE3nM8lWNB4nr4Cm3di2VHA+rHhVttTFqksTPIDxocv4wuxk6Dj4np5VPoiZiwUF5H5uvXsWuS6eM60q5Z6VMu3oPZOsepWybt/E/DYi0DdzW7ix2gClkBOgIIJbKfLSi/C4tLqB7bK6ngykEfTgfA618vYe+yMGUwRRLsffe9h2zW7hWYkEBlaORHOqzJ//pJJTj4V9BT69RyIPEH0rMdv7L7C81v7vzITzQ/L68vMGu2yvjRYYf8AqbbIetoFgf7WMj/cah7wfEnA4pQqreV1PddkQLBPeVockDmDyPmaSVzXC4OUsDHsNiMIexdsqZHA8RUO5b5jhVriHBqrcZT4VACrRCajD98fSrfYu0HsvmtPB5jkR0I5iqtrU8KbMcjUodZMIWu7J2yL68Mrcxy8x/ipxNAO5u1bQcZ7gXiBmMD3NHYcESCCOoMj3ohC/UMofPGGHGxXpNYz8Uf/AHFv6LftkEfrWyTWWfFzZpF+1fA7rp2Z8GQkifNW+hptULxp1IbPsgClSpUJRRbDuLtR8TgEF3U2m7FTA1VFQqD4hWj0qbhbAW6wH701oN2K97DYW0Fcr2gN2ARHf+WfEqqmiPdq+z52dix7vH1/xSU0gfUNZ4/TKlqIyynLz0+qumrkxro1cmrUhZdc2Nc2p7VzJpwSJhrmaean4HZqzbbEOLNt2yqW0a4fw2x+bHQUkkrYm6nmwTo4nSu0sFyiXcjZVu3b/ibsZjnFsHoqks0czCtHgDQvvXv5cfMyEgILjJE94MhX3jT+41F3h39U4g21I7BCBbycEKAgHxUgkH38xvbO2rWGSQBca4DlWdApnUnpy8azvampeX8voEfEIpmhp/6UAYrFNcYs5kn9gDoK5UqVQJ6VXe6OGzXy34FJ9W7o+hNUlFu5tiLbv+JgB5KNfq1XKFmudvhlVKx+mE+yI7NhnYKokmfoJP0BNEVrd63YstfvkQqFzzHOAo+8eGp071Qt2ram8qxme4cirpoIlm9gRw661O+IG1VsA2SA96EZgYNu0I7oCn53iDJ0EzE8LdfWP19lGfNQ0FGzR2sg8kOYy86YIYhrL57t3LZUgqptLlZ2JBls2Ya6cOcUA7w3mfEu7KULkPBIJEgdNP3yqZjNo3LjS7M39RJ/OpJ2V/EYVigm7bJfQcUIAyz17rEDwPWhLdiCUYc3WQGNz9lUd7aTOBm1IEA/8daZYOhqPXW2hipWPJOVVcBZS7bD9/8AFKn2sNpoK8qcXURAUCkKVexVNTJhrynMKbSJyttm7WygKx04Dw6VbM+YUJ1Z7P2plhX4cj086W65XFm5GldyoYU23bDAEa8wRzp5EcRUtsJiiMCjeFE27W1SjAo2nNJ0Yc9OtUbOh4kj61wyhTKMD7ilBINwkIBFjstkS4GAI4ESPWhzf+0GwRkT9pa1P3ZbJP8A3R61R7vb6shFu9GThJ0ZZ5zzFEG+QFzZ2IKkEdnnBBBByMGkEf00SDw+M26IaYzHIOl1h5EUqddUgmeP+dabQcosjLZ11jh7QPJIHlmYj86vd17pW4ZJhhHgTOg/Opm7OwkaxZLKrjslzljlRGI7q6as0cenpRvsnZaBFyNmC6DXhFZqfiYo5e1sSQfTfYnxCLgwTw9jqBJHX5geBVdZ2Xdfgv8AuIX8zUj/AMsXuqD+4/oKtsVilQhRBboZA9441Dx5dl58M0LMGAZ5a/KdJ51K38ScRmIcGtYw87E/yL/JZ+Slpo7tB1PHK4GfbCqhsR2c20a27iSVV+8ACAZBHUgetc8Vu9iEIDJE8yyhdeHeJifXWhDbG8eLPaHsItzAJS4I1ES4I10nzqlx+/eLuYdcO7fZLELrwHAFpkgdCa0lPxOcgay09fP3TW8PBvrFuljfHsjaxtbDWrk3c10LqVRTlJ4ZXcxAniBPAiqfa92/tBrt5ifska4BICpbBC5VHAASKosDvAUt5PtMpOZrfakWjHAsoEnXxpu2trvcwThFRF7Rc+QQWXKYDMSWK5iNJiY00qtUGaplBc7A+9kXg7CmiIY3vH1VL/4xlOihiOBbhPIx96q/F4t7rl3JZjxJ/eg8K4mlUo7rdI2VRx1O1HdKlSqfs3Yd2/qohfxNovp19KcxjnmzRcpjntYLuNlwwGCa7cVF4k8eg5n0FaDh8MttAi6BRA/yfEmouydiphwY7zHix/IDkKnGtFRUvYtu7coDV1PbOs3YKbsfbf8AC4p7jKPs7K5D82UXXRXcgGJjNpAPfE+IttjGXnxDtdk9o9yH4h8sTB5iGX0Iok2ZdC4i25IjNluhgGV7LAB0I66CNdCB0ob23t7EYjL2yQ1trrpClQtu4Fm2q8FRBbWI/mmgFTDJFMS7YrR00sc0ADdwqMGSasthbRexdzKnaSMpXmykgnL/ADSBVfYTWppsyKgDbnKma8sOppyFp20dx0v7LOIFsElUcWkQK1okjtCxXV2USIgAanWs1XZqohHIdeJrUfhlvkMPZezi2IWc6PlLETAYNl15LBjrPKg/4m7Uw2dRhmmXuM3cZdCVK6kCRJYenjVoAQnS4WUL+1qWmXcdeX9KiWwIpVVnbevy6aRrSqbtmKr2TlV16KbNerVFSqTb2dddSyIzgccoJj0GtRVtzVpsTarW7gI4gyPA1pmx9zsBi1GI7NrbTD20aLZbQkgRIBmYBHGpI49ZsE2R/Zi5WQNaimla+gNrbo4TEW8j2lWAArIArrHCCBqPAyKDMf8ACCFY2r5YgEqrIBJ6Zs0Dzipn0zhtlQMqmnfCzrBbQe0e6dOYOoPp/iibZm2Ld3RoRuhOh8j+lUmN2BftE9paurHGbbR7xH1qKuEPMafvSoA5zFZw7ZGl7Z/gDVfew6DipHvTd3bt65cCAkjmx4oPPn5GfTjRFj8M9rUrnX8acB/UvFfqKXtGONuaf2T7arYQjfQeI6TUvZm3Xso9orns3FKshJX5uJBHymOdWWJtgicgjwWSfXgKrbuF11AA5Dl/zTg4tOFC5t90z/yhcxl4nBlGzHS2zBHXThrowHUHlrFV2P3euYZyt4AOpIK9CPHnVmrtaOZZXLrIJBBHMHl6V7tTeVsZJvwbhjvCBmgQJA0BgVVnLtQLdufVW6ZrTcPPkrXdTefE23VD2l2yuhQCYzTBGmhk/Q1pvbCO7pPpT9i7It4bZltLeQsUVnZY77xmY5hxgSB4CoqCqHC6mOtElm4abefj6rK/iOIRzsc0WJG45/f8ropJMEkgcJnTy6V1gxHTh5/50FNw613Wjgo47XDRfcY5rOfmZL2LjbbfkpNnZ9wA5oOYTrrlMGNDp0/YoR2luJg77ktmtNrJUKpJHX7s+gmjK3tU/eAPlpVdta8ghyVQNzJC94ngZjXUedZClo61lQ5lUNOvZzSLXA/rAFh4c1sn8RpxC19Gblm7SDcgn+88/Hks22z8NbyEHCziEPSFdT0ZSeHiKk4X4a4tLbBjaIde8gYzPSYyzqedG4me7M+EzVlbxJkI4ObTUDQyJ16c/ancSlqqBwEbw7nn91vHl7W8kS4bxJlcy0rNPK4/aT4ffqvnjb2717CXMl1Ss6qTEMPMaSOYqsAr6L29saziU7O8gdeOuhU9VI1B8RQBc3Hs4W8HXO0fKHIIU9dAJPSr3B+It4g8RO7rz7Hy/pWqyI07DIMhDuxt0eD3/MW//uf0H/FE4UAQAABoABAHlTzTDXoMMDIhZoWSlmdKbuTTTDTjTTVhQJppJcKkMDBGoPMUjTTXEAixSgkG4UK5sy2WLQZJkxpXS1hlXgPfWuxrw1E2niblrR7KV1RK4Wc4+6LtwN32xX8Qh7tsqis4iVYOHUAHjOUz6Vx3x+GaDJaS+Ll12CogSH15k5oHry8qsfhZevG5dtIQLZUMxkBgRopXrxg+lFO2rNjBW7t9Sz32UqjPqVZhHdEac6AV4vUG/gtHw+qkipuzacG+LBfP+1N1OwutbLhypKkpqsjjBjXXT0r2rXF3Rm1PvSrgyO2yhMj77oG0510Q6GNK4gV2ttoaoKzzTFMGRyraPhrtW3dwuVTFwEm4D46Bl/lgAefpWR4XZV26QLaMxPAAEk+1a3uPud/CILlwntSpBURChiDBI4nQVYpQ7XcBQ1NhGQ4+SLiaaTXhNNJoqg69LVTbV3Zw2IOa5bGb8SkoT5lePrVqTXNjSloOClDiDcKht7rJaEWYAmYP+edcLqOhggiiImuV5AwIPA0PqOHMkF24KKU3E5IzZ+QhDGYVG1E22/Eka/1LwNd8HuriLgEojISJY93KDwZlnh5DWu+Mw7WrqkCVkET9QfGtD2XhitsXJLBxqskrl1ylemlZKvrZ6BjgdxYC/U39xYHn0R5zYJWte3n7eXgcrMt7NwblqwhW6hlwjJqO8xOQKToQY8NYrPMbs25aMMpB/eviPGvpNEB4gGDIkAxHCgve7dKwEIkKHYmyI1W4RLqv8hgGOXeiqPDONOnf2U37jsf4Svp2gWasp2RvTicM32dxgNZWZQg6GVOh/OtR3Z3gTFWsy6MsB16HkR4Gshx2FKMQa6bD2xcwt0XLZ1GhB4MDxB8K1MJbG8vA338UB4nQ/m49PxD9v9eq3vDjSuqihTdz4iYXEMLbTac6APBUnoHHPzAonvqxRghysQwViJCtBgkc4PKjUbmubduV57PTSwP0SjT57fLf0VHvYuNCi5g2HcBLoQpLcIKgjvEa92h5t4bW1MK+HYdniAuZV5O6TGQ851GU6686djNqbZwoJuW7eITqq5oHXuQw9RQhvJt21in7UYc2L+aWKP3W8SpAIaY1nz60NllcHkZseR5bYHnk3WsoKEOjb+0lp7r2EHqe9tcbC2/1Bt8PtunEWuwbW7bhRPFk4KfNeB9DWiYew6g52zEn6CQOFfOOF2hcS6LquwuA5s096eJJPOec8a1rdz4qWrtuMUCl0QJRSUeef8h89PHkMnx+Cpna3s2ggb2He/5gbdFpKCliglfICe8dr4Hp6n3RfeWqPauDzKQNat9u27qYftc1mys943SWhCQBCpALSeGaKxLbO3MQbr3SxuJJQPbZlQAxIy6xy8POouFcGmYWzyO0kEEAb+vRXaiqYQYwL8ijJtmXOcDxJEDxmm4jZjKubRl5leU9aA3xV3E95c8hjq962O/dAAiVH3Vjw5RV5hN6ltWhh3btXEhmBOTidMxiYGkx716B/kJT0We/IxeKs7hRQxa4vdHKTr08PWqixvFZcgSVJ01Bj3iomL3nXKbdpFGadFAInz0mhVr7E8fbSk/yMoN8JDQxEWWjZtJ5deVeGs6N0xEn3q02fvHctqFIDAcJmR4T0q5HxNjjZ4t81Vfw5wF2m/yRcakbP2bdvvktIzniQoJgTEmOA1qlwe37VzQnI3RuH+7h7xWjbk7Zw2EJ7QsC6Eu3FZzAooAExlmT41amq2tj1MNyoIqVzn6XiyKNmbvYfAMri+yFkAdMoYnmdQJXX8qW8t7CPY7W6Lly3MZla5pJjgI0mrS1hMJi1lCrqedtz9YOnrTsTsWxawzWwoFshw5djADKZYsx0A4zyis455cbuyUdADRZqxLbWJwJcdiLgGs5rbE+5vfpXlVu0cAO1YWrnaIIAfKVDHmVB1yzwmCeMClUgB5JhcLoKoi3E2YuIxYtMcoKsZifl10oeirzc3HrYxtq47hFBIYkEiCCDwHjxqKK2sXT5CQ0kbrZtkbBtYeSkliIzGJA6ADgKsC1Ms31ZQykMpEggyCOoIr0mjDWhuAgz3uebuKRamk14TTC1PsmJFqYTSJphNOXJE0xjSJphNKEia9oN3SJBoh2Lgr+Ga5a+ewCGtluIzfMunQ1SYX/AFFn8S/mKNy1effjOTSY2ADIN/cW/n3R/hMhDXN5dFGyDiNPChbfjYV7GGxbtQqhizPIGTgJHMmOAFFl2uQavP6eodTyCRm4va/iLI8MrCN/tgnDYpkMkN37bH7wPEE/inj4+dDuztn3bma5YWWs5XIGrDXRgvOCNa2D4wbJ7XBC6B3rLT/a+h+oWs6wiXMDdw2LEmzfQEkcx8t1P6lYT7V6JwmubUQMdIc5B8x/rKH1bXhjjGAT0Kv9k3sDtW32d62ljFcigClj+Jfx+KGT06gz2Bs97FhbT3TeKzDkEHLPdBkngNONUG3NybWKAvYduyvaOHWQrniCY4Hh3h9at92ziRYAxcG6CwkEEso+UmNJ4+wrVxAtdkZ6jn5rzqtlbLB+k/u3yx27T/5O9vvybvLvRbwagsru7TkVRxI6twHEdT4UB7X2NtLH/b3LQUKO4ndRsp10B7zf3ela3YwD3BKwByzEifLT60+xs9GJU3QbixnVGU5c2okRIkdaCV/GqKJxa+Qm24aL28+SJ8Ko6pjA+GEBx+J53HgBt/K+dsRhntNldSrdHBU+xqTggDBacsgEjkJ114TFb9bsowNu9bV8h0zqjaMTBGb9OtSeyRVyqqhegAC+w0rP1HHxDIWCO/Q6sEHIO3MELZ0sZmjDzg8x0IwR7gr562hj7/YvazP2crmXMchyMSDl4cdaqxj7mTJmOWZivoLaGx8PcM3LNpjESUWY6TFB+0Ph3gpJUXEnkr90eWYGr8f4igmPeaWn0P8AX0Sf46QbEFZKTJryirb+7Nqz8jOfBiv6AVRJgAeZH1orHUxyN1NOFG+llZuFywOL7J82UMYYCeAJEZo5wCaimiWzuYz2wwuoCdcrBuHLUTr6VW7S2BesnvDMv40kr+Uj1q0Wm11VvlVlKvSteUyycvZqZgtsXbXysY4ZTqPbl6VCpVwJGySyNdj7+m18i9nc4Z1Y/sfWrvFb9YzFWeyu3JtyDEDM0ajM3MDp7zWXg1Jw2MZDKsQRwP6EcxU7ZASNaiew27qOFpVTYLeJCv2ndYdASD4jpXtaSKWn0CxFkAkim1G4KGs1eZqbNeVk1pFdbK3yxeHTJaukLMwwVwPLMDlHlRLg/i1eCN2lpHbTIVlQOpYazy4RQBSqZs8jdionQMduFo2B+LRkC9ZEczbYggf0tM+9Ea7/AOBL5e16alHy6+MVi1ek1M2reN8qJ1JGdsL6DS8rAMpBBAIIMgg8CDXpNZDsP4g4rDW0tAq9lCCEYDhmlgGHe1k8SYott/GCwG1wQI8bradD41ZFay2Qqxo3XwUXMaYNeGvlQtf+L1w/6NjD2x/QGPu1V1z4n488LxX+lUX8hTTXgbN+ambw883LRsJgLpZSttyAQZykDQzxOlXe0t58JhzF28gbhlWXb1ygwPOsQvb3Y67o1+808i7R7TV1sn4c4rE2+0dlQHUByZPoAY9aznGBTVJZLVYDcDODfr7IjSwdjcNN7oksb/fxGNW0L9m3ZD5gQHVnjRULOOc+A+lG6g1hW2t1LuHaLixPA8VPkRxpuA2veWEuYjGLaXgLJJI6AZmAURPXyoDW8HZUBskDgG25C49LIqyb4SFt+2NmDEWLlltBcUrPQ8QfeKGNlbiudlNgsSVzBrjW2XvZJMoZjqWkdGIqr3Zx+yhcRxiL3bA6HFXXBkiCOPZka9a0NblZ2UzUf6TSbXDsttkcxkqYtBygzc/d/F4bDOmIj7NyEhs32cAyD0BnT/FWWeiMtIjrpVDiNmOvy94eHH1H+K2XA/xAJNUdW4NPw8h4i+3lc8/BYbj3BXl/b07Cb/uA69bb55/7U7dzeGxirAaxcDhYVuIZSOTKdRw0PMVnu9eNOzdtJi1abWIAW8oPQKryOsZHHiDVVtrCtZutjdm3RmTvXktMrCObFAdVPNSPHrFft7eZMfgGa6VTEW7itlGgfMcpKgmYgnTWMvjUMPBGxVUri/UxwII594jB+t0abXF0MRYwjNjfFrA/zhHd/em//wCL/wAKWt9lcsq6DKGXNBuA5uJkKRPDwq+uYq7AKqpJ5hiUA6k8CeOgJ61i+722GfaGAPO32NjXmAzL7ZXj0racVi1VZJgD9wKE19OKZ8cYYCbdNyCRy3vhFIhrDn6yB99fVc711oJJExynprVfiXkcf3+lR8bt5Y7oJPjw/wCar8VtxYAiORmAB402Lh1RbUWEffRO/wAnSh2gSC/v81Q7w4RrjALw14/vxqlGwHjivvRC17NqOB1H6UwmvTOHcHiFMwyXuRc+qz1ZxmbtXNYRYHCi27b5RxBAgwelcjiHXhxH1qaaYyg1cdwofA5VG8TPxNQztXZYbv2xBOpXQecDkfCqJ7ZHERR+1hTyqNe2XbbiKY7hjyMEKQcRj6FA1KrnbuyUtBSk94nQnTSOHvVNFDJoXRP0O3V+KRsjdTUqVKK9ioVIlNKlkpU7KTC6dnTYopv/AA8xiaqFf+lx+TQa8sbj4xtGsx4l0H61J2Em1ioe2ZvcIXydKaRRufhdfie0tA9CW/MCq7bG4+IsW+0bK4Bg5CSdeBIiudBI0XIXNnjJsChmKUVJubPuLGZHE6iVIkdR1qXgN3MTfBNqzccD8Kn6dfSo9J6KXUFVmvYoswXwyxzsA9vsgfmLkSuvNQZB8DFEeC+Gdm0wN+4r94QrXBbUrzzZM7D0IpMDdOAJ2QPsvAM6jQ6kx40SbO3QuNqwyDq3H0XjRfe2vhMKjLbayZMhLNpSFHJTeZQ7Dx0qiv78QNLaz1JY6+QIp7HwNzJdK5kxxHb1Vts7YdqzwEt+I8fQcqOMJcFtLaGATbzMvBgczSWB4SCtZGd+bw1Uqp/lRZHkTMHxGtN2PvWVum5cJZiGEuS0lhEtrJih3GXsrKbsIm2F756qzQ0bo5DJM65stK25YXEW2tGBOqnjlYcD++RoVwW663Q6d7D4i1ALKTkuAzkePTiOk1YYTageGRpBHt4dffUVe4XESKxTZZqVhjB8vA8/Ag9PVHnMAyEM4W0xuLh9o4VLmc5UxCoIYxoGZRIOnHQ9Rzo5woCIqLOVVCjnooAGp1OgFRRdpG9VKolM1sW8Lm1+oHJM0qwF2ve0qvGIqBtveW1hLRuXWgfdA+Zj0Uc/Plzqs2Bz3BrRclIRYXKDfiFuJbtocVhPsihBdVkDUgZ05qQTqBp5RrljtJk/4+grcdm4rEYvD3mxCi2l5WW1ajvKpUgM7cySRppFYhiEhiOhrecGlkcx0Upu5pGd8HlfnY3QmsYGkObsVM2BeK4qww4i7bPL8Y61q+1cY2eHIlO7I56zOnURWP4IntEjjmWPORFaTjMWXYk8SSTRGSIGZshAwCPG/wDy6B8QltD2YJuT6WH+7WTu0qBjTnhRzMeQ5n2p12/XmHt/ePE8PKidHTmaS3LmgbRp7y7gRoOWlNJpE00mtYExImvJpE0x3ABJ0ApVy9Zqj3sdbUEl10E8RPtNDW18Ubl3U90aKPDrFRMY0KAABJ1A8KEzcTDHFrW3sisXDdTQ5zk7aG02vNJ0A+UdB+pqIaaKLN2/h1icbZW9aa2ELlDmLAjLEtAGo14eFBHPLzqccoq1oYNLdkM4bDM7hF1ZjAkgfUkAetH2yPhBedQ169bQGNLf2hj+qQvsTQ/vrur/AAGIFoXO0DIHBK5SJJEEelM3Z3vv4JwUYlPvIT3T5dDS2XLUcH8MsAiwbZunm1x3n2UgClXHC/FLBMsuzo3MFJ+o40qWxXXVgtzSnB6iLc0p6vWhss7dSS9eFq52wWIAEkmABzJ4Vx2nvNhsFd7M/b3l+cD/AErZ6E/9Rh04edQSytiHeU8ULpThWIsoidtiCUtjUfjfwQfrwoY258S7sG3g1/h7fVYNxvFnPD0oR3o31xGLusWbKknKo5DlJ51Qi+eZoNNUOlOduiMQwNiGN1c4zb2Icy1xj/cagXMU5+8T5moi3JOkmifYm67XIa4Cicp+ZvIch4moo4nSGzVM+VsYu5UAcnmat9mbs3L4JJyLpqynXyHOjHC7Is2vktqD1Op9zUstROLhwGXlDpOIH4EN2dxrQ+e47eWVR+przFbkWT/pu6Hxhh+h+tERamFqu/k4bW0hVPzk176ihjCbLxuGJ7JrdwHiJj6NH0NFuwce7W/tEKMCQQeo5jqNajE0lYyIMVnuLcAbPHqpx3vr9+KL0XGXtOibbr0RA18lTlMGDBiYPIxzqm2I+0HxD2mtNeQR9oigAZpyknQRoR1EdK4YLbSsOPMiSNJUwRrRpu3tMWMDicS5GRJI8SizHqSorF0lH+qYZW4I6ZHiCtJLLZmthWVbyfEDEWrr2badkyEq3aLLgjjodB7GhXC7wN24vX1/iWHyi6xgHiDHQdOFdLWExGPv3bnzOSbjkkDVyevr7VdYT4e6A3b0HmEWY/uJ/Sj2ijpW6TYHn1+WVQ1TzOuNvko9zfPF4lsuZ1H4cMvfP9xJI8/pQztJWF1wylCGIysZYRyJ5nxrTdk7vWcKc1suWgiWbkeIgCPehTf3AxeF5eFwd6OTLpPquX2qOjqITN2cTbAjyynVMUnZ6nm5QtauFSCNCCCPMaiizB7c7RZjvD5gOvh4UI12weKNtwwgweB4HwPhRgsDrXNkFnhEg8Ua7PYXBm5AkR4j9Knk1QbsYoE3AOBhwOnI/mKvSa03D2tEAI9UEq2COUtG3JeE14TSJppogqqRNR8d/pP/AEtw8prvNMuEwY4wYriLiyVpsQUEKTq3h/8AtcSRl55p48oj/MVONuARzBKn34x61BdYNY1zS02K1lwRcJlG2yfidew2ETD2LVsZAZdpYksSS0aRqaCmWKJdu76ticNas9lbRlym46gBrrJop0GgjU+NIMFIVUbT2ndxF03bzF3PEn6AAcB4VFrwUY7qbi28WmZ8VbQngiwz+oJEVImoPmvK0i58IYMDED/ZB9daVKkV+lzSuqvUK2+lW2wdmm/dC/dHec9FHH1PAVo3kNBcVnmAuIAVhhLgw2GfFvyBFoHm3DMPyHrWJYrEM1wseJJJ9TNal8TMX2ihLbQlsfKOAA0GtZTeOtZqaUyuLitBDGI26Qo14V5aMmK6RRFunu5ncXXH2a8B+Jh+gpsUTpHBoT5JBG3UVc7rbARLYuOgLnUTyHIx15+1EJNeE00mtJFEI2hoWfkkMjtRXpNMJpE0wmpbKK69JphNImmzS2SXSY0yaRNJRJA66e9KuUK5grts3sOim42OFu5Yygyr9ortPT5GEjQc+cFm+Oy752amCwYRiP8AX+0VZY99wpbQ6+PACjFNl2rJN8AZltLbToiBROXxbST0AHnnm6G8/bYi+ra96VnxJzH3A96xrrucT7eVzZa4OFgPfztlBuzMLiMEeyuWSGdp0ZDwgcVY8Nferw3X8Pr/AIqu+LsdrbOkwY8uZ9677PDCzbDSWyrM8Zjn41YpOF09U5zpAb+aqVdfNTgBhFl3N651H1qs23s83rLCZYd5ekjl6iR61Yk00mjEPBaOLLWZ63KEycUqX7uwswNKrjeLZJt3Syg5G7wjkTxHv+dU9B5YzG8tPJF43iRocOas93setq739FYFSenAg/SjMOCJBBB4EcDWc0Q7t7XAiy/U5D565T68POinDqoN/SdtyQ+uptX6jd+aJDTTXpptHkGSryka8pVyq9tbOLgNbAzA68ASI+tDlxTMOpU+IijY0I7ax/avp8q6D9T60G4jExo7S+Ty6otQyvPc5BRWE1xKxT0bSpmA2bcxFxbVpSztoAASTwEnoKCckWUJTT0ulTIJBHMGD71N2ju/fsNcDoYtNkZlBKAyVGscCQQCY4RxqvpwKQjKv8Jvzjba5ReJH84DH3NKqClTrptlrmHMx4xWnYLZSYfDlBxIzXGHFoGoHhyFKlRHibiA1o2KHcPaLkrI9697hiD2Nm2LVoHnGdyNJY8vIUK4/ZTKuYkR4E/4r2lQIuIKMhospW7G7qX8zuTlUgQOJPHU8hRzatqqhVEACABypUq01IxrYwQMlZ+re4yFpOAvSaYTSpVcVNNNeGlSpUiaaYaVKlXKo3i21/DIpC5izAQdBGs+ulNubdtvYW5az945TnVQVYLmaIY5hyB08hXtKg09TI2RzAcIvBTxuja4jKqrW+eLsrlS8+VpBRiWSDxGU8PSKj3d5CLiXra5CNCo4ach4RXlKhjgiIJVjvbixi9pWkAIRLdrjEmVF1pjrMVcGlSo5wwARE+KC8SJ7QDwTTTTSpUVQxQNs25tE8xr+lB+Iwi5S3AjpzpUqB8RA7T0Rvh5/T9VXUgaVKg6Jq/2TvA8qlzvAkAH7wnQT1okilSrS8OlfIw6jeyA18bWPGkWuvCK8ilSomh6qt4MWVQKPvyCfAcfehe5XlKs5xFxMpB5f0j9C0CIHqmqaKdw9sjD4pSyZpKaj5lytnga84g/8UqVDAL4V8Eg3CP9s73W2wa4lbRR+zuHLoUL3blvPnVpFxDJlSNR0MEUuytwcPtbDNicHOFuISLllu9YzASTabV0U9DMcKVKpGi2EsxvlZzjcMbdxkMSpIMcNKVKlXHdRjZf/9k="/>
          <p:cNvSpPr>
            <a:spLocks noChangeAspect="1" noChangeArrowheads="1"/>
          </p:cNvSpPr>
          <p:nvPr/>
        </p:nvSpPr>
        <p:spPr bwMode="auto">
          <a:xfrm>
            <a:off x="224546" y="-243305"/>
            <a:ext cx="397921" cy="397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endParaRPr lang="es-AR" altLang="es-AR" sz="3200"/>
          </a:p>
        </p:txBody>
      </p:sp>
      <p:pic>
        <p:nvPicPr>
          <p:cNvPr id="1026" name="Picture 2" descr="Resultado de imagen para policia caminera">
            <a:extLst>
              <a:ext uri="{FF2B5EF4-FFF2-40B4-BE49-F238E27FC236}">
                <a16:creationId xmlns:a16="http://schemas.microsoft.com/office/drawing/2014/main" id="{BCB7B2A3-5423-4DAC-9255-CF686964EE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3528" y="1232364"/>
            <a:ext cx="6643485" cy="332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4810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texto&#10;&#10;Descripción generada con confianza muy alta">
            <a:extLst>
              <a:ext uri="{FF2B5EF4-FFF2-40B4-BE49-F238E27FC236}">
                <a16:creationId xmlns:a16="http://schemas.microsoft.com/office/drawing/2014/main" id="{BB533D77-99AD-4319-B33E-D4A7BA4CBA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01353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F4C479ED-42B3-49F0-BF01-B1072AFCEB89}"/>
              </a:ext>
            </a:extLst>
          </p:cNvPr>
          <p:cNvSpPr>
            <a:spLocks noGrp="1"/>
          </p:cNvSpPr>
          <p:nvPr>
            <p:ph type="title"/>
          </p:nvPr>
        </p:nvSpPr>
        <p:spPr>
          <a:xfrm>
            <a:off x="610197" y="864612"/>
            <a:ext cx="2461468" cy="430887"/>
          </a:xfrm>
        </p:spPr>
        <p:txBody>
          <a:bodyPr/>
          <a:lstStyle/>
          <a:p>
            <a:r>
              <a:rPr lang="es-US" dirty="0"/>
              <a:t>Vista esencial de casos de uso para el Sistema de la Policía Caminera</a:t>
            </a:r>
            <a:endParaRPr lang="es-AR" dirty="0"/>
          </a:p>
        </p:txBody>
      </p:sp>
      <p:pic>
        <p:nvPicPr>
          <p:cNvPr id="6" name="Imagen 5">
            <a:extLst>
              <a:ext uri="{FF2B5EF4-FFF2-40B4-BE49-F238E27FC236}">
                <a16:creationId xmlns:a16="http://schemas.microsoft.com/office/drawing/2014/main" id="{55ADE92C-E54F-4D27-B005-F9714FFD888E}"/>
              </a:ext>
            </a:extLst>
          </p:cNvPr>
          <p:cNvPicPr>
            <a:picLocks noChangeAspect="1"/>
          </p:cNvPicPr>
          <p:nvPr/>
        </p:nvPicPr>
        <p:blipFill>
          <a:blip r:embed="rId2"/>
          <a:stretch>
            <a:fillRect/>
          </a:stretch>
        </p:blipFill>
        <p:spPr>
          <a:xfrm>
            <a:off x="3562015" y="0"/>
            <a:ext cx="8654665" cy="6858000"/>
          </a:xfrm>
          <a:prstGeom prst="rect">
            <a:avLst/>
          </a:prstGeom>
        </p:spPr>
      </p:pic>
    </p:spTree>
    <p:extLst>
      <p:ext uri="{BB962C8B-B14F-4D97-AF65-F5344CB8AC3E}">
        <p14:creationId xmlns:p14="http://schemas.microsoft.com/office/powerpoint/2010/main" val="37135315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B9E9A6-10E8-4C96-98BE-D1FABFEB4DBD}"/>
              </a:ext>
            </a:extLst>
          </p:cNvPr>
          <p:cNvSpPr>
            <a:spLocks noGrp="1"/>
          </p:cNvSpPr>
          <p:nvPr>
            <p:ph type="title"/>
          </p:nvPr>
        </p:nvSpPr>
        <p:spPr>
          <a:xfrm>
            <a:off x="108393" y="764704"/>
            <a:ext cx="12108287" cy="861774"/>
          </a:xfrm>
        </p:spPr>
        <p:txBody>
          <a:bodyPr/>
          <a:lstStyle/>
          <a:p>
            <a:pPr algn="l"/>
            <a:r>
              <a:rPr lang="es-US" dirty="0"/>
              <a:t>Caso de uso Generar reporte de Infracciones cometidas y monto adeudado – Resumen Esencial</a:t>
            </a:r>
            <a:endParaRPr lang="es-AR" dirty="0"/>
          </a:p>
        </p:txBody>
      </p:sp>
      <p:graphicFrame>
        <p:nvGraphicFramePr>
          <p:cNvPr id="4" name="Tabla 3">
            <a:extLst>
              <a:ext uri="{FF2B5EF4-FFF2-40B4-BE49-F238E27FC236}">
                <a16:creationId xmlns:a16="http://schemas.microsoft.com/office/drawing/2014/main" id="{C598B01B-546F-4470-9D73-8081FAD529A5}"/>
              </a:ext>
            </a:extLst>
          </p:cNvPr>
          <p:cNvGraphicFramePr>
            <a:graphicFrameLocks noGrp="1"/>
          </p:cNvGraphicFramePr>
          <p:nvPr>
            <p:extLst/>
          </p:nvPr>
        </p:nvGraphicFramePr>
        <p:xfrm>
          <a:off x="6001452" y="-2396276"/>
          <a:ext cx="3577020" cy="551449"/>
        </p:xfrm>
        <a:graphic>
          <a:graphicData uri="http://schemas.openxmlformats.org/drawingml/2006/table">
            <a:tbl>
              <a:tblPr firstRow="1" firstCol="1" bandRow="1" bandCol="1">
                <a:tableStyleId>{5C22544A-7EE6-4342-B048-85BDC9FD1C3A}</a:tableStyleId>
              </a:tblPr>
              <a:tblGrid>
                <a:gridCol w="2224055">
                  <a:extLst>
                    <a:ext uri="{9D8B030D-6E8A-4147-A177-3AD203B41FA5}">
                      <a16:colId xmlns:a16="http://schemas.microsoft.com/office/drawing/2014/main" val="3214936474"/>
                    </a:ext>
                  </a:extLst>
                </a:gridCol>
                <a:gridCol w="390770">
                  <a:extLst>
                    <a:ext uri="{9D8B030D-6E8A-4147-A177-3AD203B41FA5}">
                      <a16:colId xmlns:a16="http://schemas.microsoft.com/office/drawing/2014/main" val="3313268904"/>
                    </a:ext>
                  </a:extLst>
                </a:gridCol>
                <a:gridCol w="962195">
                  <a:extLst>
                    <a:ext uri="{9D8B030D-6E8A-4147-A177-3AD203B41FA5}">
                      <a16:colId xmlns:a16="http://schemas.microsoft.com/office/drawing/2014/main" val="2581696717"/>
                    </a:ext>
                  </a:extLst>
                </a:gridCol>
              </a:tblGrid>
              <a:tr h="30806">
                <a:tc gridSpan="2">
                  <a:txBody>
                    <a:bodyPr/>
                    <a:lstStyle/>
                    <a:p>
                      <a:pPr marL="0" marR="0">
                        <a:lnSpc>
                          <a:spcPct val="107000"/>
                        </a:lnSpc>
                        <a:spcBef>
                          <a:spcPts val="0"/>
                        </a:spcBef>
                        <a:spcAft>
                          <a:spcPts val="0"/>
                        </a:spcAft>
                      </a:pPr>
                      <a:r>
                        <a:rPr lang="es-ES" sz="100">
                          <a:effectLst/>
                        </a:rPr>
                        <a:t>Nombre del Caso de uso: Generar reporte de infracciones cometidas y monto adeudado</a:t>
                      </a:r>
                      <a:endParaRPr lang="es-AR"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99" marR="2799" marT="0" marB="0"/>
                </a:tc>
                <a:tc hMerge="1">
                  <a:txBody>
                    <a:bodyPr/>
                    <a:lstStyle/>
                    <a:p>
                      <a:endParaRPr lang="es-AR"/>
                    </a:p>
                  </a:txBody>
                  <a:tcPr/>
                </a:tc>
                <a:tc>
                  <a:txBody>
                    <a:bodyPr/>
                    <a:lstStyle/>
                    <a:p>
                      <a:pPr marL="0" marR="0">
                        <a:lnSpc>
                          <a:spcPct val="107000"/>
                        </a:lnSpc>
                        <a:spcBef>
                          <a:spcPts val="0"/>
                        </a:spcBef>
                        <a:spcAft>
                          <a:spcPts val="0"/>
                        </a:spcAft>
                      </a:pPr>
                      <a:r>
                        <a:rPr lang="es-ES" sz="100">
                          <a:effectLst/>
                        </a:rPr>
                        <a:t>Nro. de Orden: 1</a:t>
                      </a:r>
                      <a:endParaRPr lang="es-AR"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99" marR="2799" marT="0" marB="0"/>
                </a:tc>
                <a:extLst>
                  <a:ext uri="{0D108BD9-81ED-4DB2-BD59-A6C34878D82A}">
                    <a16:rowId xmlns:a16="http://schemas.microsoft.com/office/drawing/2014/main" val="3760697249"/>
                  </a:ext>
                </a:extLst>
              </a:tr>
              <a:tr h="30806">
                <a:tc>
                  <a:txBody>
                    <a:bodyPr/>
                    <a:lstStyle/>
                    <a:p>
                      <a:pPr marL="0" marR="0">
                        <a:lnSpc>
                          <a:spcPct val="107000"/>
                        </a:lnSpc>
                        <a:spcBef>
                          <a:spcPts val="0"/>
                        </a:spcBef>
                        <a:spcAft>
                          <a:spcPts val="0"/>
                        </a:spcAft>
                      </a:pPr>
                      <a:r>
                        <a:rPr lang="es-ES" sz="100">
                          <a:effectLst/>
                        </a:rPr>
                        <a:t>Actor Principal: Conductor</a:t>
                      </a:r>
                      <a:endParaRPr lang="es-AR"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99" marR="2799" marT="0" marB="0"/>
                </a:tc>
                <a:tc gridSpan="2">
                  <a:txBody>
                    <a:bodyPr/>
                    <a:lstStyle/>
                    <a:p>
                      <a:pPr marL="0" marR="0">
                        <a:lnSpc>
                          <a:spcPct val="107000"/>
                        </a:lnSpc>
                        <a:spcBef>
                          <a:spcPts val="0"/>
                        </a:spcBef>
                        <a:spcAft>
                          <a:spcPts val="0"/>
                        </a:spcAft>
                      </a:pPr>
                      <a:r>
                        <a:rPr lang="es-ES" sz="100">
                          <a:effectLst/>
                        </a:rPr>
                        <a:t>Actor Secundario: no aplica</a:t>
                      </a:r>
                      <a:endParaRPr lang="es-AR"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99" marR="2799" marT="0" marB="0"/>
                </a:tc>
                <a:tc hMerge="1">
                  <a:txBody>
                    <a:bodyPr/>
                    <a:lstStyle/>
                    <a:p>
                      <a:endParaRPr lang="es-AR"/>
                    </a:p>
                  </a:txBody>
                  <a:tcPr/>
                </a:tc>
                <a:extLst>
                  <a:ext uri="{0D108BD9-81ED-4DB2-BD59-A6C34878D82A}">
                    <a16:rowId xmlns:a16="http://schemas.microsoft.com/office/drawing/2014/main" val="4087634387"/>
                  </a:ext>
                </a:extLst>
              </a:tr>
              <a:tr h="41075">
                <a:tc gridSpan="3">
                  <a:txBody>
                    <a:bodyPr/>
                    <a:lstStyle/>
                    <a:p>
                      <a:pPr marL="0" marR="0">
                        <a:lnSpc>
                          <a:spcPct val="107000"/>
                        </a:lnSpc>
                        <a:spcBef>
                          <a:spcPts val="0"/>
                        </a:spcBef>
                        <a:spcAft>
                          <a:spcPts val="0"/>
                        </a:spcAft>
                      </a:pPr>
                      <a:r>
                        <a:rPr lang="es-ES" sz="100">
                          <a:effectLst/>
                        </a:rPr>
                        <a:t>Objetivo: generar un reporte que muestre las infracciones cometidas por un conductor en un período de tiempo, mostrando también el importe adeudado en cada infracción y el monto total.</a:t>
                      </a:r>
                      <a:endParaRPr lang="es-AR"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99" marR="2799" marT="0" marB="0"/>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362598506"/>
                  </a:ext>
                </a:extLst>
              </a:tr>
              <a:tr h="0">
                <a:tc gridSpan="3">
                  <a:txBody>
                    <a:bodyPr/>
                    <a:lstStyle/>
                    <a:p>
                      <a:pPr marL="0" marR="0">
                        <a:lnSpc>
                          <a:spcPct val="107000"/>
                        </a:lnSpc>
                        <a:spcBef>
                          <a:spcPts val="0"/>
                        </a:spcBef>
                        <a:spcAft>
                          <a:spcPts val="0"/>
                        </a:spcAft>
                      </a:pPr>
                      <a:r>
                        <a:rPr lang="es-ES" sz="100">
                          <a:effectLst/>
                        </a:rPr>
                        <a:t>Flujo Básico</a:t>
                      </a:r>
                      <a:endParaRPr lang="es-AR"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99" marR="2799" marT="0" marB="0"/>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761966977"/>
                  </a:ext>
                </a:extLst>
              </a:tr>
              <a:tr h="30806">
                <a:tc gridSpan="3">
                  <a:txBody>
                    <a:bodyPr/>
                    <a:lstStyle/>
                    <a:p>
                      <a:pPr marL="342900" marR="0" lvl="0" indent="-342900">
                        <a:lnSpc>
                          <a:spcPct val="107000"/>
                        </a:lnSpc>
                        <a:spcBef>
                          <a:spcPts val="0"/>
                        </a:spcBef>
                        <a:spcAft>
                          <a:spcPts val="0"/>
                        </a:spcAft>
                        <a:buFont typeface="+mj-lt"/>
                        <a:buAutoNum type="arabicPeriod"/>
                      </a:pPr>
                      <a:r>
                        <a:rPr lang="es-ES" sz="100">
                          <a:effectLst/>
                        </a:rPr>
                        <a:t>Conductor: selecciona opción de generación de reporte de infracciones cometidas y monto asociado.</a:t>
                      </a:r>
                      <a:endParaRPr lang="es-AR"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99" marR="2799" marT="0" marB="0"/>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3228255362"/>
                  </a:ext>
                </a:extLst>
              </a:tr>
              <a:tr h="0">
                <a:tc gridSpan="3">
                  <a:txBody>
                    <a:bodyPr/>
                    <a:lstStyle/>
                    <a:p>
                      <a:pPr marL="342900" marR="0" lvl="0" indent="-342900" algn="just">
                        <a:lnSpc>
                          <a:spcPct val="107000"/>
                        </a:lnSpc>
                        <a:spcBef>
                          <a:spcPts val="0"/>
                        </a:spcBef>
                        <a:spcAft>
                          <a:spcPts val="0"/>
                        </a:spcAft>
                        <a:buFont typeface="+mj-lt"/>
                        <a:buAutoNum type="arabicPeriod"/>
                      </a:pPr>
                      <a:r>
                        <a:rPr lang="es-ES" sz="100">
                          <a:effectLst/>
                        </a:rPr>
                        <a:t>Sistema: solicita se ingrese el dni del conductor.</a:t>
                      </a:r>
                      <a:endParaRPr lang="es-AR" sz="100">
                        <a:effectLst/>
                        <a:latin typeface="Tahoma" panose="020B0604030504040204" pitchFamily="34" charset="0"/>
                        <a:ea typeface="Times New Roman" panose="02020603050405020304" pitchFamily="18" charset="0"/>
                        <a:cs typeface="Times New Roman" panose="02020603050405020304" pitchFamily="18" charset="0"/>
                      </a:endParaRPr>
                    </a:p>
                  </a:txBody>
                  <a:tcPr marL="2799" marR="2799" marT="0" marB="0"/>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2797463427"/>
                  </a:ext>
                </a:extLst>
              </a:tr>
              <a:tr h="0">
                <a:tc gridSpan="3">
                  <a:txBody>
                    <a:bodyPr/>
                    <a:lstStyle/>
                    <a:p>
                      <a:pPr marL="342900" marR="0" lvl="0" indent="-342900">
                        <a:lnSpc>
                          <a:spcPct val="107000"/>
                        </a:lnSpc>
                        <a:spcBef>
                          <a:spcPts val="0"/>
                        </a:spcBef>
                        <a:spcAft>
                          <a:spcPts val="0"/>
                        </a:spcAft>
                        <a:buFont typeface="+mj-lt"/>
                        <a:buAutoNum type="arabicPeriod"/>
                      </a:pPr>
                      <a:r>
                        <a:rPr lang="es-ES" sz="100">
                          <a:effectLst/>
                        </a:rPr>
                        <a:t>Conductor: ingresa el dni.</a:t>
                      </a:r>
                      <a:endParaRPr lang="es-AR"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99" marR="2799" marT="0" marB="0"/>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3171150549"/>
                  </a:ext>
                </a:extLst>
              </a:tr>
              <a:tr h="0">
                <a:tc gridSpan="3">
                  <a:txBody>
                    <a:bodyPr/>
                    <a:lstStyle/>
                    <a:p>
                      <a:pPr marL="342900" marR="0" lvl="0" indent="-342900">
                        <a:lnSpc>
                          <a:spcPct val="107000"/>
                        </a:lnSpc>
                        <a:spcBef>
                          <a:spcPts val="0"/>
                        </a:spcBef>
                        <a:spcAft>
                          <a:spcPts val="0"/>
                        </a:spcAft>
                        <a:buFont typeface="+mj-lt"/>
                        <a:buAutoNum type="arabicPeriod"/>
                      </a:pPr>
                      <a:r>
                        <a:rPr lang="es-ES" sz="100">
                          <a:effectLst/>
                        </a:rPr>
                        <a:t>Sistema: busca el conductor asociado al dni ingresado y muestra su nombre.</a:t>
                      </a:r>
                      <a:endParaRPr lang="es-AR"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99" marR="2799" marT="0" marB="0"/>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4066737018"/>
                  </a:ext>
                </a:extLst>
              </a:tr>
              <a:tr h="30806">
                <a:tc gridSpan="3">
                  <a:txBody>
                    <a:bodyPr/>
                    <a:lstStyle/>
                    <a:p>
                      <a:pPr marL="342900" marR="0" lvl="0" indent="-342900">
                        <a:lnSpc>
                          <a:spcPct val="107000"/>
                        </a:lnSpc>
                        <a:spcBef>
                          <a:spcPts val="0"/>
                        </a:spcBef>
                        <a:spcAft>
                          <a:spcPts val="0"/>
                        </a:spcAft>
                        <a:buFont typeface="+mj-lt"/>
                        <a:buAutoNum type="arabicPeriod"/>
                      </a:pPr>
                      <a:r>
                        <a:rPr lang="es-ES" sz="100">
                          <a:effectLst/>
                        </a:rPr>
                        <a:t>Sistema: solicita se ingrese período de consulta (fecha de inicio y de fin del período de tiempo a buscar)</a:t>
                      </a:r>
                      <a:endParaRPr lang="es-AR"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99" marR="2799" marT="0" marB="0"/>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143296293"/>
                  </a:ext>
                </a:extLst>
              </a:tr>
              <a:tr h="0">
                <a:tc gridSpan="3">
                  <a:txBody>
                    <a:bodyPr/>
                    <a:lstStyle/>
                    <a:p>
                      <a:pPr marL="342900" marR="0" lvl="0" indent="-342900">
                        <a:lnSpc>
                          <a:spcPct val="107000"/>
                        </a:lnSpc>
                        <a:spcBef>
                          <a:spcPts val="0"/>
                        </a:spcBef>
                        <a:spcAft>
                          <a:spcPts val="0"/>
                        </a:spcAft>
                        <a:buFont typeface="+mj-lt"/>
                        <a:buAutoNum type="arabicPeriod"/>
                      </a:pPr>
                      <a:r>
                        <a:rPr lang="es-ES" sz="100">
                          <a:effectLst/>
                        </a:rPr>
                        <a:t>Conductor: ingresa período</a:t>
                      </a:r>
                      <a:endParaRPr lang="es-AR"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99" marR="2799" marT="0" marB="0"/>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2808532143"/>
                  </a:ext>
                </a:extLst>
              </a:tr>
              <a:tr h="30806">
                <a:tc gridSpan="3">
                  <a:txBody>
                    <a:bodyPr/>
                    <a:lstStyle/>
                    <a:p>
                      <a:pPr marL="342900" marR="0" lvl="0" indent="-342900">
                        <a:lnSpc>
                          <a:spcPct val="107000"/>
                        </a:lnSpc>
                        <a:spcBef>
                          <a:spcPts val="0"/>
                        </a:spcBef>
                        <a:spcAft>
                          <a:spcPts val="0"/>
                        </a:spcAft>
                        <a:buFont typeface="+mj-lt"/>
                        <a:buAutoNum type="arabicPeriod"/>
                      </a:pPr>
                      <a:r>
                        <a:rPr lang="es-ES" sz="100">
                          <a:effectLst/>
                        </a:rPr>
                        <a:t>Sistema: valida que el período de tiempo sea válido (fecha de inicio menor que fecha de fin) y es válido</a:t>
                      </a:r>
                      <a:endParaRPr lang="es-AR"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99" marR="2799" marT="0" marB="0"/>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3391304286"/>
                  </a:ext>
                </a:extLst>
              </a:tr>
              <a:tr h="51344">
                <a:tc gridSpan="3">
                  <a:txBody>
                    <a:bodyPr/>
                    <a:lstStyle/>
                    <a:p>
                      <a:pPr marL="342900" marR="0" lvl="0" indent="-342900">
                        <a:lnSpc>
                          <a:spcPct val="107000"/>
                        </a:lnSpc>
                        <a:spcBef>
                          <a:spcPts val="0"/>
                        </a:spcBef>
                        <a:spcAft>
                          <a:spcPts val="0"/>
                        </a:spcAft>
                        <a:buFont typeface="+mj-lt"/>
                        <a:buAutoNum type="arabicPeriod"/>
                      </a:pPr>
                      <a:r>
                        <a:rPr lang="es-ES" sz="100">
                          <a:effectLst/>
                        </a:rPr>
                        <a:t>Sistema: busca todas las actas de infracción cuya fecha de generación esté dentro del período ingresado, contando la cantidad de infracciones que contiene y el importe de cada infracción. </a:t>
                      </a:r>
                      <a:endParaRPr lang="es-AR"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99" marR="2799" marT="0" marB="0"/>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3769736797"/>
                  </a:ext>
                </a:extLst>
              </a:tr>
              <a:tr h="30806">
                <a:tc gridSpan="3">
                  <a:txBody>
                    <a:bodyPr/>
                    <a:lstStyle/>
                    <a:p>
                      <a:pPr marL="342900" marR="0" lvl="0" indent="-342900">
                        <a:lnSpc>
                          <a:spcPct val="107000"/>
                        </a:lnSpc>
                        <a:spcBef>
                          <a:spcPts val="0"/>
                        </a:spcBef>
                        <a:spcAft>
                          <a:spcPts val="0"/>
                        </a:spcAft>
                        <a:buFont typeface="+mj-lt"/>
                        <a:buAutoNum type="arabicPeriod"/>
                      </a:pPr>
                      <a:r>
                        <a:rPr lang="es-ES" sz="100">
                          <a:effectLst/>
                        </a:rPr>
                        <a:t>Sistema: cuanta la cantidad de infracciones cometidas en el período y el monto total adeudado. </a:t>
                      </a:r>
                      <a:endParaRPr lang="es-AR"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99" marR="2799" marT="0" marB="0"/>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264784497"/>
                  </a:ext>
                </a:extLst>
              </a:tr>
              <a:tr h="0">
                <a:tc gridSpan="3">
                  <a:txBody>
                    <a:bodyPr/>
                    <a:lstStyle/>
                    <a:p>
                      <a:pPr marL="342900" marR="0" lvl="0" indent="-342900">
                        <a:lnSpc>
                          <a:spcPct val="107000"/>
                        </a:lnSpc>
                        <a:spcBef>
                          <a:spcPts val="0"/>
                        </a:spcBef>
                        <a:spcAft>
                          <a:spcPts val="0"/>
                        </a:spcAft>
                        <a:buFont typeface="+mj-lt"/>
                        <a:buAutoNum type="arabicPeriod"/>
                      </a:pPr>
                      <a:r>
                        <a:rPr lang="es-ES" sz="100">
                          <a:effectLst/>
                        </a:rPr>
                        <a:t>Sistema: genera la consulta y la muestra por pantalla. Fin del escenario.</a:t>
                      </a:r>
                      <a:endParaRPr lang="es-AR"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99" marR="2799" marT="0" marB="0"/>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831373864"/>
                  </a:ext>
                </a:extLst>
              </a:tr>
              <a:tr h="0">
                <a:tc gridSpan="3">
                  <a:txBody>
                    <a:bodyPr/>
                    <a:lstStyle/>
                    <a:p>
                      <a:pPr marL="0" marR="0">
                        <a:lnSpc>
                          <a:spcPct val="107000"/>
                        </a:lnSpc>
                        <a:spcBef>
                          <a:spcPts val="0"/>
                        </a:spcBef>
                        <a:spcAft>
                          <a:spcPts val="0"/>
                        </a:spcAft>
                      </a:pPr>
                      <a:r>
                        <a:rPr lang="es-ES" sz="100">
                          <a:effectLst/>
                        </a:rPr>
                        <a:t>Flujos Alternativos</a:t>
                      </a:r>
                      <a:endParaRPr lang="es-AR"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99" marR="2799" marT="0" marB="0"/>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958352616"/>
                  </a:ext>
                </a:extLst>
              </a:tr>
              <a:tr h="41075">
                <a:tc gridSpan="3">
                  <a:txBody>
                    <a:bodyPr/>
                    <a:lstStyle/>
                    <a:p>
                      <a:pPr marL="0" marR="0">
                        <a:lnSpc>
                          <a:spcPct val="107000"/>
                        </a:lnSpc>
                        <a:spcBef>
                          <a:spcPts val="0"/>
                        </a:spcBef>
                        <a:spcAft>
                          <a:spcPts val="0"/>
                        </a:spcAft>
                      </a:pPr>
                      <a:r>
                        <a:rPr lang="es-ES" sz="100">
                          <a:effectLst/>
                        </a:rPr>
                        <a:t>A1: El conductor ingresa un DNI que no está registrado en el sistema.</a:t>
                      </a:r>
                      <a:endParaRPr lang="es-AR" sz="100">
                        <a:effectLst/>
                      </a:endParaRPr>
                    </a:p>
                    <a:p>
                      <a:pPr marL="0" marR="0">
                        <a:lnSpc>
                          <a:spcPct val="107000"/>
                        </a:lnSpc>
                        <a:spcBef>
                          <a:spcPts val="0"/>
                        </a:spcBef>
                        <a:spcAft>
                          <a:spcPts val="0"/>
                        </a:spcAft>
                      </a:pPr>
                      <a:r>
                        <a:rPr lang="es-ES" sz="100">
                          <a:effectLst/>
                        </a:rPr>
                        <a:t>A2: El conductor ingresa un periodo inválido</a:t>
                      </a:r>
                      <a:endParaRPr lang="es-AR" sz="100">
                        <a:effectLst/>
                      </a:endParaRPr>
                    </a:p>
                    <a:p>
                      <a:pPr marL="0" marR="0">
                        <a:lnSpc>
                          <a:spcPct val="107000"/>
                        </a:lnSpc>
                        <a:spcBef>
                          <a:spcPts val="0"/>
                        </a:spcBef>
                        <a:spcAft>
                          <a:spcPts val="0"/>
                        </a:spcAft>
                      </a:pPr>
                      <a:r>
                        <a:rPr lang="es-ES" sz="100">
                          <a:effectLst/>
                        </a:rPr>
                        <a:t>A3: El conductor quiere imprimir el reporte.</a:t>
                      </a:r>
                      <a:endParaRPr lang="es-AR"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99" marR="2799" marT="0" marB="0"/>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379341170"/>
                  </a:ext>
                </a:extLst>
              </a:tr>
              <a:tr h="41075">
                <a:tc gridSpan="3">
                  <a:txBody>
                    <a:bodyPr/>
                    <a:lstStyle/>
                    <a:p>
                      <a:pPr marL="0" marR="0">
                        <a:lnSpc>
                          <a:spcPct val="107000"/>
                        </a:lnSpc>
                        <a:spcBef>
                          <a:spcPts val="0"/>
                        </a:spcBef>
                        <a:spcAft>
                          <a:spcPts val="0"/>
                        </a:spcAft>
                      </a:pPr>
                      <a:r>
                        <a:rPr lang="es-ES" sz="100" dirty="0">
                          <a:effectLst/>
                        </a:rPr>
                        <a:t>Observaciones:</a:t>
                      </a:r>
                      <a:endParaRPr lang="es-AR" sz="100" dirty="0">
                        <a:effectLst/>
                      </a:endParaRPr>
                    </a:p>
                    <a:p>
                      <a:pPr marL="342900" marR="0" lvl="0" indent="-342900">
                        <a:lnSpc>
                          <a:spcPct val="107000"/>
                        </a:lnSpc>
                        <a:spcBef>
                          <a:spcPts val="0"/>
                        </a:spcBef>
                        <a:spcAft>
                          <a:spcPts val="0"/>
                        </a:spcAft>
                        <a:buFont typeface="+mj-lt"/>
                        <a:buAutoNum type="arabicPeriod"/>
                      </a:pPr>
                      <a:r>
                        <a:rPr lang="es-ES" sz="100" dirty="0">
                          <a:effectLst/>
                        </a:rPr>
                        <a:t>El Conductor puede cancelar la ejecución en cualquier momento.</a:t>
                      </a:r>
                      <a:endParaRPr lang="es-AR" sz="100" dirty="0">
                        <a:effectLst/>
                      </a:endParaRPr>
                    </a:p>
                    <a:p>
                      <a:pPr marL="0" marR="0">
                        <a:lnSpc>
                          <a:spcPct val="107000"/>
                        </a:lnSpc>
                        <a:spcBef>
                          <a:spcPts val="0"/>
                        </a:spcBef>
                        <a:spcAft>
                          <a:spcPts val="0"/>
                        </a:spcAft>
                      </a:pPr>
                      <a:r>
                        <a:rPr lang="es-ES" sz="100" dirty="0">
                          <a:effectLst/>
                        </a:rPr>
                        <a:t> </a:t>
                      </a:r>
                      <a:endParaRPr lang="es-AR" sz="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99" marR="2799" marT="0" marB="0"/>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2052920150"/>
                  </a:ext>
                </a:extLst>
              </a:tr>
            </a:tbl>
          </a:graphicData>
        </a:graphic>
      </p:graphicFrame>
      <p:pic>
        <p:nvPicPr>
          <p:cNvPr id="9" name="Imagen 8">
            <a:extLst>
              <a:ext uri="{FF2B5EF4-FFF2-40B4-BE49-F238E27FC236}">
                <a16:creationId xmlns:a16="http://schemas.microsoft.com/office/drawing/2014/main" id="{63495493-82B4-4D9C-8E4E-CBAFB501B49C}"/>
              </a:ext>
            </a:extLst>
          </p:cNvPr>
          <p:cNvPicPr>
            <a:picLocks noChangeAspect="1"/>
          </p:cNvPicPr>
          <p:nvPr/>
        </p:nvPicPr>
        <p:blipFill>
          <a:blip r:embed="rId2"/>
          <a:stretch>
            <a:fillRect/>
          </a:stretch>
        </p:blipFill>
        <p:spPr>
          <a:xfrm>
            <a:off x="623392" y="1715354"/>
            <a:ext cx="3872826" cy="1758591"/>
          </a:xfrm>
          <a:prstGeom prst="rect">
            <a:avLst/>
          </a:prstGeom>
        </p:spPr>
      </p:pic>
      <p:pic>
        <p:nvPicPr>
          <p:cNvPr id="3" name="Imagen 2">
            <a:extLst>
              <a:ext uri="{FF2B5EF4-FFF2-40B4-BE49-F238E27FC236}">
                <a16:creationId xmlns:a16="http://schemas.microsoft.com/office/drawing/2014/main" id="{5E9855A9-0B77-47DB-A1B2-72AA5D593326}"/>
              </a:ext>
            </a:extLst>
          </p:cNvPr>
          <p:cNvPicPr>
            <a:picLocks noChangeAspect="1"/>
          </p:cNvPicPr>
          <p:nvPr/>
        </p:nvPicPr>
        <p:blipFill>
          <a:blip r:embed="rId3"/>
          <a:stretch>
            <a:fillRect/>
          </a:stretch>
        </p:blipFill>
        <p:spPr>
          <a:xfrm>
            <a:off x="5447928" y="1274892"/>
            <a:ext cx="6304004" cy="5583108"/>
          </a:xfrm>
          <a:prstGeom prst="rect">
            <a:avLst/>
          </a:prstGeom>
        </p:spPr>
      </p:pic>
      <p:pic>
        <p:nvPicPr>
          <p:cNvPr id="6" name="Imagen 5">
            <a:extLst>
              <a:ext uri="{FF2B5EF4-FFF2-40B4-BE49-F238E27FC236}">
                <a16:creationId xmlns:a16="http://schemas.microsoft.com/office/drawing/2014/main" id="{6EB9196F-34F3-4E71-A3AA-18446E953209}"/>
              </a:ext>
            </a:extLst>
          </p:cNvPr>
          <p:cNvPicPr/>
          <p:nvPr/>
        </p:nvPicPr>
        <p:blipFill rotWithShape="1">
          <a:blip r:embed="rId4">
            <a:extLst>
              <a:ext uri="{28A0092B-C50C-407E-A947-70E740481C1C}">
                <a14:useLocalDpi xmlns:a14="http://schemas.microsoft.com/office/drawing/2010/main" val="0"/>
              </a:ext>
            </a:extLst>
          </a:blip>
          <a:srcRect l="10555" r="10555" b="19233"/>
          <a:stretch/>
        </p:blipFill>
        <p:spPr bwMode="auto">
          <a:xfrm>
            <a:off x="623392" y="3562822"/>
            <a:ext cx="4032448" cy="3249538"/>
          </a:xfrm>
          <a:prstGeom prst="rect">
            <a:avLst/>
          </a:prstGeom>
          <a:noFill/>
          <a:ln>
            <a:noFill/>
          </a:ln>
        </p:spPr>
      </p:pic>
    </p:spTree>
    <p:extLst>
      <p:ext uri="{BB962C8B-B14F-4D97-AF65-F5344CB8AC3E}">
        <p14:creationId xmlns:p14="http://schemas.microsoft.com/office/powerpoint/2010/main" val="40345349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607135-A89D-44BA-AF44-6E5C721C19A5}"/>
              </a:ext>
            </a:extLst>
          </p:cNvPr>
          <p:cNvSpPr>
            <a:spLocks noGrp="1"/>
          </p:cNvSpPr>
          <p:nvPr>
            <p:ph type="title"/>
          </p:nvPr>
        </p:nvSpPr>
        <p:spPr>
          <a:xfrm>
            <a:off x="335360" y="2060848"/>
            <a:ext cx="4320479" cy="2585323"/>
          </a:xfrm>
        </p:spPr>
        <p:txBody>
          <a:bodyPr/>
          <a:lstStyle/>
          <a:p>
            <a:r>
              <a:rPr lang="es-US" dirty="0"/>
              <a:t>Realización de caso de uso del escenario del flujo básico del caso de uso:</a:t>
            </a:r>
            <a:br>
              <a:rPr lang="es-US" dirty="0"/>
            </a:br>
            <a:r>
              <a:rPr lang="es-US" dirty="0"/>
              <a:t> </a:t>
            </a:r>
            <a:r>
              <a:rPr lang="es-US" dirty="0">
                <a:solidFill>
                  <a:srgbClr val="7030A0"/>
                </a:solidFill>
              </a:rPr>
              <a:t>Generar Reporte de Infracciones cometidas y monto adeudado  </a:t>
            </a:r>
            <a:endParaRPr lang="es-AR" dirty="0">
              <a:solidFill>
                <a:srgbClr val="7030A0"/>
              </a:solidFill>
            </a:endParaRPr>
          </a:p>
        </p:txBody>
      </p:sp>
      <p:pic>
        <p:nvPicPr>
          <p:cNvPr id="3" name="Imagen 2">
            <a:extLst>
              <a:ext uri="{FF2B5EF4-FFF2-40B4-BE49-F238E27FC236}">
                <a16:creationId xmlns:a16="http://schemas.microsoft.com/office/drawing/2014/main" id="{541EECA4-240C-4822-8232-6B168AF79FA9}"/>
              </a:ext>
            </a:extLst>
          </p:cNvPr>
          <p:cNvPicPr>
            <a:picLocks noChangeAspect="1"/>
          </p:cNvPicPr>
          <p:nvPr/>
        </p:nvPicPr>
        <p:blipFill>
          <a:blip r:embed="rId2"/>
          <a:stretch>
            <a:fillRect/>
          </a:stretch>
        </p:blipFill>
        <p:spPr>
          <a:xfrm>
            <a:off x="5231904" y="-53758"/>
            <a:ext cx="6945735" cy="6911758"/>
          </a:xfrm>
          <a:prstGeom prst="rect">
            <a:avLst/>
          </a:prstGeom>
        </p:spPr>
      </p:pic>
    </p:spTree>
    <p:extLst>
      <p:ext uri="{BB962C8B-B14F-4D97-AF65-F5344CB8AC3E}">
        <p14:creationId xmlns:p14="http://schemas.microsoft.com/office/powerpoint/2010/main" val="102705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19336" y="4293096"/>
            <a:ext cx="4983480" cy="2397370"/>
          </a:xfrm>
        </p:spPr>
        <p:txBody>
          <a:bodyPr vert="horz" wrap="square" lIns="64292" tIns="32146" rIns="64292" bIns="32146" numCol="1" rtlCol="0" anchor="t" anchorCtr="0" compatLnSpc="1">
            <a:prstTxWarp prst="textNoShape">
              <a:avLst/>
            </a:prstTxWarp>
            <a:normAutofit/>
          </a:bodyPr>
          <a:lstStyle/>
          <a:p>
            <a:pPr lvl="0" algn="l" eaLnBrk="1" hangingPunct="1">
              <a:lnSpc>
                <a:spcPct val="90000"/>
              </a:lnSpc>
            </a:pPr>
            <a:r>
              <a:rPr lang="es-ES" sz="4000" b="1" dirty="0">
                <a:solidFill>
                  <a:schemeClr val="accent1">
                    <a:lumMod val="50000"/>
                  </a:schemeClr>
                </a:solidFill>
              </a:rPr>
              <a:t>Clínica MO-05 Diagrama de Clases y Diagrama de Secuencia</a:t>
            </a:r>
            <a:endParaRPr lang="es-AR" sz="3937" kern="1200" dirty="0">
              <a:solidFill>
                <a:schemeClr val="tx1"/>
              </a:solidFill>
              <a:ea typeface="+mj-ea"/>
              <a:cs typeface="+mj-cs"/>
            </a:endParaRPr>
          </a:p>
        </p:txBody>
      </p:sp>
      <p:pic>
        <p:nvPicPr>
          <p:cNvPr id="1026" name="Picture 2" descr="Imagen relacionada">
            <a:extLst>
              <a:ext uri="{FF2B5EF4-FFF2-40B4-BE49-F238E27FC236}">
                <a16:creationId xmlns:a16="http://schemas.microsoft.com/office/drawing/2014/main" id="{46815C4F-353E-4E69-8B18-339DB0257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776" y="1052736"/>
            <a:ext cx="7732749" cy="3744416"/>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9695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607135-A89D-44BA-AF44-6E5C721C19A5}"/>
              </a:ext>
            </a:extLst>
          </p:cNvPr>
          <p:cNvSpPr>
            <a:spLocks noGrp="1"/>
          </p:cNvSpPr>
          <p:nvPr>
            <p:ph type="title"/>
          </p:nvPr>
        </p:nvSpPr>
        <p:spPr>
          <a:xfrm>
            <a:off x="335360" y="2060848"/>
            <a:ext cx="4320479" cy="2585323"/>
          </a:xfrm>
        </p:spPr>
        <p:txBody>
          <a:bodyPr/>
          <a:lstStyle/>
          <a:p>
            <a:r>
              <a:rPr lang="es-US" dirty="0"/>
              <a:t>Realización de caso de uso del escenario del flujo básico del caso de uso:</a:t>
            </a:r>
            <a:br>
              <a:rPr lang="es-US" dirty="0"/>
            </a:br>
            <a:r>
              <a:rPr lang="es-US" dirty="0"/>
              <a:t> </a:t>
            </a:r>
            <a:r>
              <a:rPr lang="es-US" dirty="0">
                <a:solidFill>
                  <a:srgbClr val="7030A0"/>
                </a:solidFill>
              </a:rPr>
              <a:t>Generar Reporte de Infracciones cometidas y monto adeudado  </a:t>
            </a:r>
            <a:endParaRPr lang="es-AR" dirty="0">
              <a:solidFill>
                <a:srgbClr val="7030A0"/>
              </a:solidFill>
            </a:endParaRPr>
          </a:p>
        </p:txBody>
      </p:sp>
      <p:pic>
        <p:nvPicPr>
          <p:cNvPr id="3" name="Imagen 2">
            <a:extLst>
              <a:ext uri="{FF2B5EF4-FFF2-40B4-BE49-F238E27FC236}">
                <a16:creationId xmlns:a16="http://schemas.microsoft.com/office/drawing/2014/main" id="{541EECA4-240C-4822-8232-6B168AF79FA9}"/>
              </a:ext>
            </a:extLst>
          </p:cNvPr>
          <p:cNvPicPr>
            <a:picLocks noChangeAspect="1"/>
          </p:cNvPicPr>
          <p:nvPr/>
        </p:nvPicPr>
        <p:blipFill>
          <a:blip r:embed="rId2"/>
          <a:stretch>
            <a:fillRect/>
          </a:stretch>
        </p:blipFill>
        <p:spPr>
          <a:xfrm>
            <a:off x="5246265" y="0"/>
            <a:ext cx="6945735" cy="6911758"/>
          </a:xfrm>
          <a:prstGeom prst="rect">
            <a:avLst/>
          </a:prstGeom>
        </p:spPr>
      </p:pic>
      <p:pic>
        <p:nvPicPr>
          <p:cNvPr id="4" name="Imagen 3">
            <a:extLst>
              <a:ext uri="{FF2B5EF4-FFF2-40B4-BE49-F238E27FC236}">
                <a16:creationId xmlns:a16="http://schemas.microsoft.com/office/drawing/2014/main" id="{19F0E9A9-3A88-443E-A661-8A3B48D2ED60}"/>
              </a:ext>
            </a:extLst>
          </p:cNvPr>
          <p:cNvPicPr>
            <a:picLocks noChangeAspect="1"/>
          </p:cNvPicPr>
          <p:nvPr/>
        </p:nvPicPr>
        <p:blipFill>
          <a:blip r:embed="rId3"/>
          <a:stretch>
            <a:fillRect/>
          </a:stretch>
        </p:blipFill>
        <p:spPr>
          <a:xfrm>
            <a:off x="14361" y="836712"/>
            <a:ext cx="5145535" cy="5583108"/>
          </a:xfrm>
          <a:prstGeom prst="rect">
            <a:avLst/>
          </a:prstGeom>
        </p:spPr>
      </p:pic>
    </p:spTree>
    <p:extLst>
      <p:ext uri="{BB962C8B-B14F-4D97-AF65-F5344CB8AC3E}">
        <p14:creationId xmlns:p14="http://schemas.microsoft.com/office/powerpoint/2010/main" val="29970982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0C8F87-434D-408B-A039-D873F1FDE5C8}"/>
              </a:ext>
            </a:extLst>
          </p:cNvPr>
          <p:cNvSpPr>
            <a:spLocks noGrp="1"/>
          </p:cNvSpPr>
          <p:nvPr>
            <p:ph type="title"/>
          </p:nvPr>
        </p:nvSpPr>
        <p:spPr>
          <a:xfrm>
            <a:off x="191344" y="980728"/>
            <a:ext cx="4464496" cy="3096344"/>
          </a:xfrm>
        </p:spPr>
        <p:txBody>
          <a:bodyPr/>
          <a:lstStyle/>
          <a:p>
            <a:pPr algn="l"/>
            <a:r>
              <a:rPr lang="es-US" dirty="0"/>
              <a:t>Vista de Clases de Análisis para la Realización de Casos de Uso:</a:t>
            </a:r>
            <a:br>
              <a:rPr lang="es-US" dirty="0"/>
            </a:br>
            <a:r>
              <a:rPr lang="es-US" dirty="0">
                <a:solidFill>
                  <a:srgbClr val="7030A0"/>
                </a:solidFill>
              </a:rPr>
              <a:t>Generar Reporte de Infracciones cometidas y monto adeudado</a:t>
            </a:r>
            <a:r>
              <a:rPr lang="es-US" dirty="0"/>
              <a:t> </a:t>
            </a:r>
            <a:endParaRPr lang="es-AR" dirty="0"/>
          </a:p>
        </p:txBody>
      </p:sp>
      <p:pic>
        <p:nvPicPr>
          <p:cNvPr id="4" name="Imagen 3">
            <a:extLst>
              <a:ext uri="{FF2B5EF4-FFF2-40B4-BE49-F238E27FC236}">
                <a16:creationId xmlns:a16="http://schemas.microsoft.com/office/drawing/2014/main" id="{81F51C8E-4174-4583-9980-2F83A58D5641}"/>
              </a:ext>
            </a:extLst>
          </p:cNvPr>
          <p:cNvPicPr>
            <a:picLocks noChangeAspect="1"/>
          </p:cNvPicPr>
          <p:nvPr/>
        </p:nvPicPr>
        <p:blipFill>
          <a:blip r:embed="rId2"/>
          <a:stretch>
            <a:fillRect/>
          </a:stretch>
        </p:blipFill>
        <p:spPr>
          <a:xfrm>
            <a:off x="4655840" y="0"/>
            <a:ext cx="7438881" cy="6858000"/>
          </a:xfrm>
          <a:prstGeom prst="rect">
            <a:avLst/>
          </a:prstGeom>
        </p:spPr>
      </p:pic>
    </p:spTree>
    <p:extLst>
      <p:ext uri="{BB962C8B-B14F-4D97-AF65-F5344CB8AC3E}">
        <p14:creationId xmlns:p14="http://schemas.microsoft.com/office/powerpoint/2010/main" val="2292538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8DBE4A-F3AB-43DF-92CE-2E6A17CBAC54}"/>
              </a:ext>
            </a:extLst>
          </p:cNvPr>
          <p:cNvSpPr>
            <a:spLocks noGrp="1"/>
          </p:cNvSpPr>
          <p:nvPr>
            <p:ph type="title"/>
          </p:nvPr>
        </p:nvSpPr>
        <p:spPr>
          <a:xfrm>
            <a:off x="119336" y="980728"/>
            <a:ext cx="5040560" cy="2154436"/>
          </a:xfrm>
        </p:spPr>
        <p:txBody>
          <a:bodyPr/>
          <a:lstStyle/>
          <a:p>
            <a:pPr algn="l"/>
            <a:r>
              <a:rPr lang="es-US" dirty="0"/>
              <a:t>Descripción del Caso de Uso</a:t>
            </a:r>
            <a:br>
              <a:rPr lang="es-US" dirty="0"/>
            </a:br>
            <a:r>
              <a:rPr lang="es-US" dirty="0"/>
              <a:t> 6. Registrar Acta de Constatación</a:t>
            </a:r>
            <a:br>
              <a:rPr lang="es-US" dirty="0"/>
            </a:br>
            <a:r>
              <a:rPr lang="es-US" dirty="0"/>
              <a:t>Resumen Esencial </a:t>
            </a:r>
            <a:br>
              <a:rPr lang="es-US" dirty="0"/>
            </a:br>
            <a:endParaRPr lang="es-AR" dirty="0"/>
          </a:p>
        </p:txBody>
      </p:sp>
      <p:pic>
        <p:nvPicPr>
          <p:cNvPr id="4" name="Imagen 3">
            <a:extLst>
              <a:ext uri="{FF2B5EF4-FFF2-40B4-BE49-F238E27FC236}">
                <a16:creationId xmlns:a16="http://schemas.microsoft.com/office/drawing/2014/main" id="{52A63591-EB7D-4BE2-BAC6-9E40B03439B0}"/>
              </a:ext>
            </a:extLst>
          </p:cNvPr>
          <p:cNvPicPr>
            <a:picLocks noChangeAspect="1"/>
          </p:cNvPicPr>
          <p:nvPr/>
        </p:nvPicPr>
        <p:blipFill rotWithShape="1">
          <a:blip r:embed="rId2"/>
          <a:srcRect l="5242" t="18828" r="3033" b="6079"/>
          <a:stretch/>
        </p:blipFill>
        <p:spPr>
          <a:xfrm>
            <a:off x="151751" y="3284984"/>
            <a:ext cx="5040560" cy="1723549"/>
          </a:xfrm>
          <a:prstGeom prst="rect">
            <a:avLst/>
          </a:prstGeom>
        </p:spPr>
      </p:pic>
      <p:pic>
        <p:nvPicPr>
          <p:cNvPr id="3" name="Imagen 2">
            <a:extLst>
              <a:ext uri="{FF2B5EF4-FFF2-40B4-BE49-F238E27FC236}">
                <a16:creationId xmlns:a16="http://schemas.microsoft.com/office/drawing/2014/main" id="{BFC177E2-2809-4E9A-B7C2-5327F5C5F257}"/>
              </a:ext>
            </a:extLst>
          </p:cNvPr>
          <p:cNvPicPr>
            <a:picLocks noChangeAspect="1"/>
          </p:cNvPicPr>
          <p:nvPr/>
        </p:nvPicPr>
        <p:blipFill>
          <a:blip r:embed="rId3"/>
          <a:stretch>
            <a:fillRect/>
          </a:stretch>
        </p:blipFill>
        <p:spPr>
          <a:xfrm>
            <a:off x="5015880" y="0"/>
            <a:ext cx="7176120" cy="6858000"/>
          </a:xfrm>
          <a:prstGeom prst="rect">
            <a:avLst/>
          </a:prstGeom>
        </p:spPr>
      </p:pic>
    </p:spTree>
    <p:extLst>
      <p:ext uri="{BB962C8B-B14F-4D97-AF65-F5344CB8AC3E}">
        <p14:creationId xmlns:p14="http://schemas.microsoft.com/office/powerpoint/2010/main" val="4253285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a:xfrm>
            <a:off x="263531" y="1322993"/>
            <a:ext cx="2880141" cy="3077766"/>
          </a:xfrm>
        </p:spPr>
        <p:txBody>
          <a:bodyPr/>
          <a:lstStyle/>
          <a:p>
            <a:pPr algn="l"/>
            <a:r>
              <a:rPr lang="es-AR" altLang="es-AR" sz="4000" dirty="0"/>
              <a:t>Prototipo del caso de uso Registrar Acta de Infracción</a:t>
            </a:r>
            <a:endParaRPr lang="es-AR" altLang="es-AR" dirty="0"/>
          </a:p>
        </p:txBody>
      </p:sp>
      <p:pic>
        <p:nvPicPr>
          <p:cNvPr id="3" name="Imagen 2" descr="Imagen que contiene captura de pantalla&#10;&#10;Descripción generada con confianza muy alta">
            <a:extLst>
              <a:ext uri="{FF2B5EF4-FFF2-40B4-BE49-F238E27FC236}">
                <a16:creationId xmlns:a16="http://schemas.microsoft.com/office/drawing/2014/main" id="{D715E6D4-7BA6-4297-ACD2-9F7967AB74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5840" y="10833"/>
            <a:ext cx="7507014" cy="6858000"/>
          </a:xfrm>
          <a:prstGeom prst="rect">
            <a:avLst/>
          </a:prstGeom>
        </p:spPr>
      </p:pic>
    </p:spTree>
    <p:extLst>
      <p:ext uri="{BB962C8B-B14F-4D97-AF65-F5344CB8AC3E}">
        <p14:creationId xmlns:p14="http://schemas.microsoft.com/office/powerpoint/2010/main" val="39524882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607135-A89D-44BA-AF44-6E5C721C19A5}"/>
              </a:ext>
            </a:extLst>
          </p:cNvPr>
          <p:cNvSpPr>
            <a:spLocks noGrp="1"/>
          </p:cNvSpPr>
          <p:nvPr>
            <p:ph type="title"/>
          </p:nvPr>
        </p:nvSpPr>
        <p:spPr>
          <a:xfrm>
            <a:off x="191344" y="1052736"/>
            <a:ext cx="3647728" cy="1107996"/>
          </a:xfrm>
        </p:spPr>
        <p:txBody>
          <a:bodyPr/>
          <a:lstStyle/>
          <a:p>
            <a:r>
              <a:rPr lang="es-US" sz="1800" dirty="0"/>
              <a:t>Realización de caso de uso del escenario del flujo básico del caso de uso:</a:t>
            </a:r>
            <a:br>
              <a:rPr lang="es-US" sz="1800" dirty="0"/>
            </a:br>
            <a:r>
              <a:rPr lang="es-US" sz="1800" dirty="0"/>
              <a:t> </a:t>
            </a:r>
            <a:r>
              <a:rPr lang="es-AR" altLang="es-AR" sz="1800" dirty="0">
                <a:solidFill>
                  <a:srgbClr val="7030A0"/>
                </a:solidFill>
              </a:rPr>
              <a:t>Registrar Acta de Infracción</a:t>
            </a:r>
            <a:endParaRPr lang="es-AR" sz="1800" dirty="0">
              <a:solidFill>
                <a:srgbClr val="7030A0"/>
              </a:solidFill>
            </a:endParaRPr>
          </a:p>
        </p:txBody>
      </p:sp>
      <p:pic>
        <p:nvPicPr>
          <p:cNvPr id="5" name="Imagen 4">
            <a:extLst>
              <a:ext uri="{FF2B5EF4-FFF2-40B4-BE49-F238E27FC236}">
                <a16:creationId xmlns:a16="http://schemas.microsoft.com/office/drawing/2014/main" id="{D1C22EA4-4CC6-4125-B96C-74D3FDFEBDA0}"/>
              </a:ext>
            </a:extLst>
          </p:cNvPr>
          <p:cNvPicPr>
            <a:picLocks noChangeAspect="1"/>
          </p:cNvPicPr>
          <p:nvPr/>
        </p:nvPicPr>
        <p:blipFill rotWithShape="1">
          <a:blip r:embed="rId2"/>
          <a:srcRect b="58316"/>
          <a:stretch/>
        </p:blipFill>
        <p:spPr>
          <a:xfrm>
            <a:off x="4086" y="2160732"/>
            <a:ext cx="4237224" cy="4104455"/>
          </a:xfrm>
          <a:prstGeom prst="rect">
            <a:avLst/>
          </a:prstGeom>
        </p:spPr>
      </p:pic>
      <p:pic>
        <p:nvPicPr>
          <p:cNvPr id="3" name="Imagen 2">
            <a:extLst>
              <a:ext uri="{FF2B5EF4-FFF2-40B4-BE49-F238E27FC236}">
                <a16:creationId xmlns:a16="http://schemas.microsoft.com/office/drawing/2014/main" id="{E5C2AC13-C372-4BC8-BF9C-012D1793DC9B}"/>
              </a:ext>
            </a:extLst>
          </p:cNvPr>
          <p:cNvPicPr>
            <a:picLocks noChangeAspect="1"/>
          </p:cNvPicPr>
          <p:nvPr/>
        </p:nvPicPr>
        <p:blipFill rotWithShape="1">
          <a:blip r:embed="rId3"/>
          <a:srcRect r="43091" b="66193"/>
          <a:stretch/>
        </p:blipFill>
        <p:spPr>
          <a:xfrm>
            <a:off x="4367808" y="836712"/>
            <a:ext cx="7788112" cy="5656174"/>
          </a:xfrm>
          <a:prstGeom prst="rect">
            <a:avLst/>
          </a:prstGeom>
        </p:spPr>
      </p:pic>
    </p:spTree>
    <p:extLst>
      <p:ext uri="{BB962C8B-B14F-4D97-AF65-F5344CB8AC3E}">
        <p14:creationId xmlns:p14="http://schemas.microsoft.com/office/powerpoint/2010/main" val="3242504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607135-A89D-44BA-AF44-6E5C721C19A5}"/>
              </a:ext>
            </a:extLst>
          </p:cNvPr>
          <p:cNvSpPr>
            <a:spLocks noGrp="1"/>
          </p:cNvSpPr>
          <p:nvPr>
            <p:ph type="title"/>
          </p:nvPr>
        </p:nvSpPr>
        <p:spPr>
          <a:xfrm>
            <a:off x="0" y="34078"/>
            <a:ext cx="3647728" cy="1107996"/>
          </a:xfrm>
        </p:spPr>
        <p:txBody>
          <a:bodyPr/>
          <a:lstStyle/>
          <a:p>
            <a:r>
              <a:rPr lang="es-US" sz="1800" dirty="0"/>
              <a:t>Realización de caso de uso del escenario del flujo básico del caso de uso:</a:t>
            </a:r>
            <a:br>
              <a:rPr lang="es-US" sz="1800" dirty="0"/>
            </a:br>
            <a:r>
              <a:rPr lang="es-US" sz="1800" dirty="0"/>
              <a:t> </a:t>
            </a:r>
            <a:r>
              <a:rPr lang="es-AR" altLang="es-AR" sz="1800" dirty="0">
                <a:solidFill>
                  <a:srgbClr val="7030A0"/>
                </a:solidFill>
              </a:rPr>
              <a:t>Registrar Acta de Infracción</a:t>
            </a:r>
            <a:endParaRPr lang="es-AR" sz="1800" dirty="0">
              <a:solidFill>
                <a:srgbClr val="7030A0"/>
              </a:solidFill>
            </a:endParaRPr>
          </a:p>
        </p:txBody>
      </p:sp>
      <p:pic>
        <p:nvPicPr>
          <p:cNvPr id="3" name="Imagen 2">
            <a:extLst>
              <a:ext uri="{FF2B5EF4-FFF2-40B4-BE49-F238E27FC236}">
                <a16:creationId xmlns:a16="http://schemas.microsoft.com/office/drawing/2014/main" id="{A19627C8-39FA-489F-A824-8D51DFA980BB}"/>
              </a:ext>
            </a:extLst>
          </p:cNvPr>
          <p:cNvPicPr>
            <a:picLocks noChangeAspect="1"/>
          </p:cNvPicPr>
          <p:nvPr/>
        </p:nvPicPr>
        <p:blipFill rotWithShape="1">
          <a:blip r:embed="rId2"/>
          <a:srcRect b="20601"/>
          <a:stretch/>
        </p:blipFill>
        <p:spPr>
          <a:xfrm>
            <a:off x="28656" y="1196752"/>
            <a:ext cx="4688362" cy="5445224"/>
          </a:xfrm>
          <a:prstGeom prst="rect">
            <a:avLst/>
          </a:prstGeom>
        </p:spPr>
      </p:pic>
      <p:pic>
        <p:nvPicPr>
          <p:cNvPr id="4" name="Imagen 3">
            <a:extLst>
              <a:ext uri="{FF2B5EF4-FFF2-40B4-BE49-F238E27FC236}">
                <a16:creationId xmlns:a16="http://schemas.microsoft.com/office/drawing/2014/main" id="{9B7DD126-FFD8-4FB6-97E2-D27990B0814E}"/>
              </a:ext>
            </a:extLst>
          </p:cNvPr>
          <p:cNvPicPr>
            <a:picLocks noChangeAspect="1"/>
          </p:cNvPicPr>
          <p:nvPr/>
        </p:nvPicPr>
        <p:blipFill rotWithShape="1">
          <a:blip r:embed="rId3"/>
          <a:srcRect r="16277" b="34250"/>
          <a:stretch/>
        </p:blipFill>
        <p:spPr>
          <a:xfrm>
            <a:off x="4663682" y="0"/>
            <a:ext cx="7499662" cy="6741368"/>
          </a:xfrm>
          <a:prstGeom prst="rect">
            <a:avLst/>
          </a:prstGeom>
        </p:spPr>
      </p:pic>
    </p:spTree>
    <p:extLst>
      <p:ext uri="{BB962C8B-B14F-4D97-AF65-F5344CB8AC3E}">
        <p14:creationId xmlns:p14="http://schemas.microsoft.com/office/powerpoint/2010/main" val="2102173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607135-A89D-44BA-AF44-6E5C721C19A5}"/>
              </a:ext>
            </a:extLst>
          </p:cNvPr>
          <p:cNvSpPr>
            <a:spLocks noGrp="1"/>
          </p:cNvSpPr>
          <p:nvPr>
            <p:ph type="title"/>
          </p:nvPr>
        </p:nvSpPr>
        <p:spPr>
          <a:xfrm>
            <a:off x="191344" y="1101437"/>
            <a:ext cx="4176464" cy="1231106"/>
          </a:xfrm>
        </p:spPr>
        <p:txBody>
          <a:bodyPr/>
          <a:lstStyle/>
          <a:p>
            <a:r>
              <a:rPr lang="es-US" sz="2000" dirty="0"/>
              <a:t>Realización de caso de uso del escenario del flujo básico del caso de uso:</a:t>
            </a:r>
            <a:br>
              <a:rPr lang="es-US" sz="2000" dirty="0"/>
            </a:br>
            <a:r>
              <a:rPr lang="es-US" sz="2000" dirty="0"/>
              <a:t> </a:t>
            </a:r>
            <a:r>
              <a:rPr lang="es-AR" altLang="es-AR" sz="2000" dirty="0">
                <a:solidFill>
                  <a:srgbClr val="7030A0"/>
                </a:solidFill>
              </a:rPr>
              <a:t>Registrar Acta de Infracción</a:t>
            </a:r>
            <a:endParaRPr lang="es-AR" sz="2000" dirty="0">
              <a:solidFill>
                <a:srgbClr val="7030A0"/>
              </a:solidFill>
            </a:endParaRPr>
          </a:p>
        </p:txBody>
      </p:sp>
      <p:pic>
        <p:nvPicPr>
          <p:cNvPr id="3" name="Imagen 2">
            <a:extLst>
              <a:ext uri="{FF2B5EF4-FFF2-40B4-BE49-F238E27FC236}">
                <a16:creationId xmlns:a16="http://schemas.microsoft.com/office/drawing/2014/main" id="{FCA4ED59-A3E9-40D0-8512-08B9058384EE}"/>
              </a:ext>
            </a:extLst>
          </p:cNvPr>
          <p:cNvPicPr>
            <a:picLocks noChangeAspect="1"/>
          </p:cNvPicPr>
          <p:nvPr/>
        </p:nvPicPr>
        <p:blipFill rotWithShape="1">
          <a:blip r:embed="rId2"/>
          <a:srcRect l="2441" t="61448" r="1356" b="20601"/>
          <a:stretch/>
        </p:blipFill>
        <p:spPr>
          <a:xfrm>
            <a:off x="4563521" y="1052736"/>
            <a:ext cx="7514169" cy="1702538"/>
          </a:xfrm>
          <a:prstGeom prst="rect">
            <a:avLst/>
          </a:prstGeom>
        </p:spPr>
      </p:pic>
      <p:pic>
        <p:nvPicPr>
          <p:cNvPr id="4" name="Imagen 3">
            <a:extLst>
              <a:ext uri="{FF2B5EF4-FFF2-40B4-BE49-F238E27FC236}">
                <a16:creationId xmlns:a16="http://schemas.microsoft.com/office/drawing/2014/main" id="{8E4E3125-0FF6-4D20-AC37-B01C57C9938E}"/>
              </a:ext>
            </a:extLst>
          </p:cNvPr>
          <p:cNvPicPr>
            <a:picLocks noChangeAspect="1"/>
          </p:cNvPicPr>
          <p:nvPr/>
        </p:nvPicPr>
        <p:blipFill rotWithShape="1">
          <a:blip r:embed="rId3"/>
          <a:srcRect t="64700"/>
          <a:stretch/>
        </p:blipFill>
        <p:spPr>
          <a:xfrm>
            <a:off x="47328" y="2755273"/>
            <a:ext cx="12030362" cy="4084517"/>
          </a:xfrm>
          <a:prstGeom prst="rect">
            <a:avLst/>
          </a:prstGeom>
        </p:spPr>
      </p:pic>
    </p:spTree>
    <p:extLst>
      <p:ext uri="{BB962C8B-B14F-4D97-AF65-F5344CB8AC3E}">
        <p14:creationId xmlns:p14="http://schemas.microsoft.com/office/powerpoint/2010/main" val="26793736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F3CF2671-36A2-4770-91F5-EB7B76DE3615}"/>
              </a:ext>
            </a:extLst>
          </p:cNvPr>
          <p:cNvSpPr>
            <a:spLocks noGrp="1"/>
          </p:cNvSpPr>
          <p:nvPr>
            <p:ph type="title"/>
          </p:nvPr>
        </p:nvSpPr>
        <p:spPr>
          <a:xfrm>
            <a:off x="119336" y="1844824"/>
            <a:ext cx="4104456" cy="2154436"/>
          </a:xfrm>
        </p:spPr>
        <p:txBody>
          <a:bodyPr/>
          <a:lstStyle/>
          <a:p>
            <a:r>
              <a:rPr lang="es-US" dirty="0"/>
              <a:t>Realización de caso de uso del escenario del flujo básico del caso de uso:</a:t>
            </a:r>
            <a:br>
              <a:rPr lang="es-US" dirty="0"/>
            </a:br>
            <a:r>
              <a:rPr lang="es-US" dirty="0"/>
              <a:t> </a:t>
            </a:r>
            <a:r>
              <a:rPr lang="es-AR" altLang="es-AR" dirty="0">
                <a:solidFill>
                  <a:srgbClr val="7030A0"/>
                </a:solidFill>
              </a:rPr>
              <a:t>Registrar Acta de Infracción</a:t>
            </a:r>
            <a:br>
              <a:rPr lang="es-AR" altLang="es-AR" dirty="0">
                <a:solidFill>
                  <a:srgbClr val="7030A0"/>
                </a:solidFill>
              </a:rPr>
            </a:br>
            <a:r>
              <a:rPr lang="es-AR" altLang="es-AR" dirty="0">
                <a:solidFill>
                  <a:srgbClr val="7030A0"/>
                </a:solidFill>
              </a:rPr>
              <a:t>Vista de Clases de Análisis</a:t>
            </a:r>
            <a:endParaRPr lang="es-AR" dirty="0">
              <a:solidFill>
                <a:srgbClr val="7030A0"/>
              </a:solidFill>
            </a:endParaRPr>
          </a:p>
        </p:txBody>
      </p:sp>
      <p:pic>
        <p:nvPicPr>
          <p:cNvPr id="2" name="Imagen 1">
            <a:extLst>
              <a:ext uri="{FF2B5EF4-FFF2-40B4-BE49-F238E27FC236}">
                <a16:creationId xmlns:a16="http://schemas.microsoft.com/office/drawing/2014/main" id="{92FD7228-0A30-417F-9C62-59794D753614}"/>
              </a:ext>
            </a:extLst>
          </p:cNvPr>
          <p:cNvPicPr>
            <a:picLocks noChangeAspect="1"/>
          </p:cNvPicPr>
          <p:nvPr/>
        </p:nvPicPr>
        <p:blipFill>
          <a:blip r:embed="rId2"/>
          <a:stretch>
            <a:fillRect/>
          </a:stretch>
        </p:blipFill>
        <p:spPr>
          <a:xfrm>
            <a:off x="4727848" y="3384"/>
            <a:ext cx="7495669" cy="6858000"/>
          </a:xfrm>
          <a:prstGeom prst="rect">
            <a:avLst/>
          </a:prstGeom>
        </p:spPr>
      </p:pic>
    </p:spTree>
    <p:extLst>
      <p:ext uri="{BB962C8B-B14F-4D97-AF65-F5344CB8AC3E}">
        <p14:creationId xmlns:p14="http://schemas.microsoft.com/office/powerpoint/2010/main" val="7719596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F3CF2671-36A2-4770-91F5-EB7B76DE3615}"/>
              </a:ext>
            </a:extLst>
          </p:cNvPr>
          <p:cNvSpPr>
            <a:spLocks noGrp="1"/>
          </p:cNvSpPr>
          <p:nvPr>
            <p:ph type="title"/>
          </p:nvPr>
        </p:nvSpPr>
        <p:spPr>
          <a:xfrm>
            <a:off x="119336" y="1844824"/>
            <a:ext cx="4104456" cy="2154436"/>
          </a:xfrm>
        </p:spPr>
        <p:txBody>
          <a:bodyPr/>
          <a:lstStyle/>
          <a:p>
            <a:r>
              <a:rPr lang="es-US" dirty="0"/>
              <a:t>Realización de caso de uso del escenario del flujo básico del caso de uso:</a:t>
            </a:r>
            <a:br>
              <a:rPr lang="es-US" dirty="0"/>
            </a:br>
            <a:r>
              <a:rPr lang="es-US" dirty="0"/>
              <a:t> </a:t>
            </a:r>
            <a:r>
              <a:rPr lang="es-AR" altLang="es-AR" dirty="0">
                <a:solidFill>
                  <a:srgbClr val="7030A0"/>
                </a:solidFill>
              </a:rPr>
              <a:t>Registrar Acta de Infracción</a:t>
            </a:r>
            <a:br>
              <a:rPr lang="es-AR" altLang="es-AR" dirty="0">
                <a:solidFill>
                  <a:srgbClr val="7030A0"/>
                </a:solidFill>
              </a:rPr>
            </a:br>
            <a:r>
              <a:rPr lang="es-AR" altLang="es-AR" dirty="0">
                <a:solidFill>
                  <a:srgbClr val="7030A0"/>
                </a:solidFill>
              </a:rPr>
              <a:t>Vista de Clases de Análisis</a:t>
            </a:r>
            <a:endParaRPr lang="es-AR" dirty="0">
              <a:solidFill>
                <a:srgbClr val="7030A0"/>
              </a:solidFill>
            </a:endParaRPr>
          </a:p>
        </p:txBody>
      </p:sp>
      <p:pic>
        <p:nvPicPr>
          <p:cNvPr id="4" name="Imagen 3">
            <a:extLst>
              <a:ext uri="{FF2B5EF4-FFF2-40B4-BE49-F238E27FC236}">
                <a16:creationId xmlns:a16="http://schemas.microsoft.com/office/drawing/2014/main" id="{861990EC-DB8D-49F2-898D-5E26673BD9C7}"/>
              </a:ext>
            </a:extLst>
          </p:cNvPr>
          <p:cNvPicPr>
            <a:picLocks noChangeAspect="1"/>
          </p:cNvPicPr>
          <p:nvPr/>
        </p:nvPicPr>
        <p:blipFill>
          <a:blip r:embed="rId2"/>
          <a:stretch>
            <a:fillRect/>
          </a:stretch>
        </p:blipFill>
        <p:spPr>
          <a:xfrm>
            <a:off x="5816139" y="0"/>
            <a:ext cx="6401858" cy="6858000"/>
          </a:xfrm>
          <a:prstGeom prst="rect">
            <a:avLst/>
          </a:prstGeom>
        </p:spPr>
      </p:pic>
      <p:pic>
        <p:nvPicPr>
          <p:cNvPr id="6" name="Imagen 5">
            <a:extLst>
              <a:ext uri="{FF2B5EF4-FFF2-40B4-BE49-F238E27FC236}">
                <a16:creationId xmlns:a16="http://schemas.microsoft.com/office/drawing/2014/main" id="{404F4930-C3DB-461A-A9A9-D42DA810EF63}"/>
              </a:ext>
            </a:extLst>
          </p:cNvPr>
          <p:cNvPicPr>
            <a:picLocks noChangeAspect="1"/>
          </p:cNvPicPr>
          <p:nvPr/>
        </p:nvPicPr>
        <p:blipFill>
          <a:blip r:embed="rId3"/>
          <a:stretch>
            <a:fillRect/>
          </a:stretch>
        </p:blipFill>
        <p:spPr>
          <a:xfrm>
            <a:off x="1" y="-24004"/>
            <a:ext cx="5879976" cy="6858000"/>
          </a:xfrm>
          <a:prstGeom prst="rect">
            <a:avLst/>
          </a:prstGeom>
        </p:spPr>
      </p:pic>
    </p:spTree>
    <p:extLst>
      <p:ext uri="{BB962C8B-B14F-4D97-AF65-F5344CB8AC3E}">
        <p14:creationId xmlns:p14="http://schemas.microsoft.com/office/powerpoint/2010/main" val="1294298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ChangeArrowheads="1"/>
          </p:cNvSpPr>
          <p:nvPr/>
        </p:nvSpPr>
        <p:spPr bwMode="auto">
          <a:xfrm>
            <a:off x="4007768" y="1412776"/>
            <a:ext cx="3778250" cy="581025"/>
          </a:xfrm>
          <a:prstGeom prst="rect">
            <a:avLst/>
          </a:prstGeom>
          <a:noFill/>
          <a:ln w="12700">
            <a:noFill/>
            <a:miter lim="800000"/>
            <a:headEnd/>
            <a:tailEnd/>
          </a:ln>
          <a:effectLst/>
        </p:spPr>
        <p:txBody>
          <a:bodyPr wrap="none" lIns="90488" tIns="44450" rIns="90488" bIns="44450">
            <a:spAutoFit/>
          </a:bodyPr>
          <a:lstStyle/>
          <a:p>
            <a:pPr defTabSz="762000">
              <a:defRPr/>
            </a:pPr>
            <a:r>
              <a:rPr lang="es-ES_tradnl" sz="3200" b="1" dirty="0">
                <a:solidFill>
                  <a:schemeClr val="tx2"/>
                </a:solidFill>
                <a:effectLst>
                  <a:outerShdw blurRad="38100" dist="38100" dir="2700000" algn="tl">
                    <a:srgbClr val="000000"/>
                  </a:outerShdw>
                </a:effectLst>
                <a:latin typeface="Futura Md BT" pitchFamily="34" charset="0"/>
              </a:rPr>
              <a:t>¿Qué es un UML? </a:t>
            </a:r>
            <a:endParaRPr lang="es-ES_tradnl" sz="3600" b="1" dirty="0">
              <a:solidFill>
                <a:schemeClr val="tx2"/>
              </a:solidFill>
              <a:latin typeface="Futura Md BT" pitchFamily="34" charset="0"/>
            </a:endParaRPr>
          </a:p>
        </p:txBody>
      </p:sp>
      <p:sp>
        <p:nvSpPr>
          <p:cNvPr id="9219" name="Text Box 5"/>
          <p:cNvSpPr txBox="1">
            <a:spLocks noChangeArrowheads="1"/>
          </p:cNvSpPr>
          <p:nvPr/>
        </p:nvSpPr>
        <p:spPr bwMode="auto">
          <a:xfrm>
            <a:off x="784325" y="2420888"/>
            <a:ext cx="11089232"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Arial Narrow" panose="020B0606020202030204" pitchFamily="34" charset="0"/>
              </a:defRPr>
            </a:lvl1pPr>
            <a:lvl2pPr marL="742950" indent="-285750">
              <a:defRPr sz="1700">
                <a:solidFill>
                  <a:schemeClr val="tx1"/>
                </a:solidFill>
                <a:latin typeface="Arial Narrow" panose="020B0606020202030204" pitchFamily="34" charset="0"/>
              </a:defRPr>
            </a:lvl2pPr>
            <a:lvl3pPr marL="1143000" indent="-228600">
              <a:defRPr sz="1700">
                <a:solidFill>
                  <a:schemeClr val="tx1"/>
                </a:solidFill>
                <a:latin typeface="Arial Narrow" panose="020B0606020202030204" pitchFamily="34" charset="0"/>
              </a:defRPr>
            </a:lvl3pPr>
            <a:lvl4pPr marL="1600200" indent="-228600">
              <a:defRPr sz="1700">
                <a:solidFill>
                  <a:schemeClr val="tx1"/>
                </a:solidFill>
                <a:latin typeface="Arial Narrow" panose="020B0606020202030204" pitchFamily="34" charset="0"/>
              </a:defRPr>
            </a:lvl4pPr>
            <a:lvl5pPr marL="2057400" indent="-228600">
              <a:defRPr sz="1700">
                <a:solidFill>
                  <a:schemeClr val="tx1"/>
                </a:solidFill>
                <a:latin typeface="Arial Narrow" panose="020B0606020202030204" pitchFamily="34" charset="0"/>
              </a:defRPr>
            </a:lvl5pPr>
            <a:lvl6pPr marL="25146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pPr algn="ctr">
              <a:lnSpc>
                <a:spcPct val="100000"/>
              </a:lnSpc>
              <a:buClrTx/>
              <a:buFontTx/>
              <a:buNone/>
            </a:pPr>
            <a:r>
              <a:rPr lang="es-ES_tradnl" altLang="es-AR" sz="3200" b="1" dirty="0">
                <a:latin typeface="Futura Md BT" pitchFamily="34" charset="0"/>
              </a:rPr>
              <a:t>Es un </a:t>
            </a:r>
            <a:r>
              <a:rPr lang="es-ES_tradnl" altLang="es-AR" sz="3200" b="1" dirty="0">
                <a:solidFill>
                  <a:srgbClr val="9D315D"/>
                </a:solidFill>
                <a:latin typeface="Futura Md BT" pitchFamily="34" charset="0"/>
              </a:rPr>
              <a:t>lenguaje de modelado</a:t>
            </a:r>
            <a:r>
              <a:rPr lang="es-ES_tradnl" altLang="es-AR" sz="3200" b="1" dirty="0">
                <a:latin typeface="Futura Md BT" pitchFamily="34" charset="0"/>
              </a:rPr>
              <a:t>, de </a:t>
            </a:r>
            <a:r>
              <a:rPr lang="es-ES_tradnl" altLang="es-AR" sz="3200" b="1" dirty="0">
                <a:solidFill>
                  <a:srgbClr val="9D315D"/>
                </a:solidFill>
                <a:latin typeface="Futura Md BT" pitchFamily="34" charset="0"/>
              </a:rPr>
              <a:t>propósito general</a:t>
            </a:r>
            <a:r>
              <a:rPr lang="es-ES_tradnl" altLang="es-AR" sz="3200" b="1" dirty="0">
                <a:latin typeface="Futura Md BT" pitchFamily="34" charset="0"/>
              </a:rPr>
              <a:t>, usado para la </a:t>
            </a:r>
            <a:r>
              <a:rPr lang="es-ES_tradnl" altLang="es-AR" sz="3200" b="1" dirty="0">
                <a:solidFill>
                  <a:srgbClr val="9D315D"/>
                </a:solidFill>
                <a:latin typeface="Futura Md BT" pitchFamily="34" charset="0"/>
              </a:rPr>
              <a:t>visualización</a:t>
            </a:r>
            <a:r>
              <a:rPr lang="es-ES_tradnl" altLang="es-AR" sz="3200" b="1" dirty="0">
                <a:latin typeface="Futura Md BT" pitchFamily="34" charset="0"/>
              </a:rPr>
              <a:t>, </a:t>
            </a:r>
            <a:r>
              <a:rPr lang="es-ES_tradnl" altLang="es-AR" sz="3200" b="1" dirty="0">
                <a:solidFill>
                  <a:srgbClr val="9D315D"/>
                </a:solidFill>
                <a:latin typeface="Futura Md BT" pitchFamily="34" charset="0"/>
              </a:rPr>
              <a:t>especificación</a:t>
            </a:r>
            <a:r>
              <a:rPr lang="es-ES_tradnl" altLang="es-AR" sz="3200" b="1" dirty="0">
                <a:latin typeface="Futura Md BT" pitchFamily="34" charset="0"/>
              </a:rPr>
              <a:t>, </a:t>
            </a:r>
            <a:br>
              <a:rPr lang="es-ES_tradnl" altLang="es-AR" sz="3200" b="1" dirty="0">
                <a:latin typeface="Futura Md BT" pitchFamily="34" charset="0"/>
              </a:rPr>
            </a:br>
            <a:r>
              <a:rPr lang="es-ES_tradnl" altLang="es-AR" sz="3200" b="1" dirty="0">
                <a:solidFill>
                  <a:srgbClr val="9D315D"/>
                </a:solidFill>
                <a:latin typeface="Futura Md BT" pitchFamily="34" charset="0"/>
              </a:rPr>
              <a:t>construcción</a:t>
            </a:r>
            <a:r>
              <a:rPr lang="es-ES_tradnl" altLang="es-AR" sz="3200" b="1" dirty="0">
                <a:latin typeface="Futura Md BT" pitchFamily="34" charset="0"/>
              </a:rPr>
              <a:t> y </a:t>
            </a:r>
            <a:r>
              <a:rPr lang="es-ES_tradnl" altLang="es-AR" sz="3200" b="1" dirty="0">
                <a:solidFill>
                  <a:srgbClr val="9D315D"/>
                </a:solidFill>
                <a:latin typeface="Futura Md BT" pitchFamily="34" charset="0"/>
              </a:rPr>
              <a:t>documentación</a:t>
            </a:r>
            <a:r>
              <a:rPr lang="es-ES_tradnl" altLang="es-AR" sz="3200" b="1" dirty="0">
                <a:latin typeface="Futura Md BT" pitchFamily="34" charset="0"/>
              </a:rPr>
              <a:t> de sistemas Orientados a Objetos</a:t>
            </a:r>
          </a:p>
        </p:txBody>
      </p:sp>
      <p:pic>
        <p:nvPicPr>
          <p:cNvPr id="5122" name="Picture 2" descr="Resultado de imagen para modelar softwa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4352" y="4653136"/>
            <a:ext cx="2438400" cy="187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5353538"/>
      </p:ext>
    </p:extLst>
  </p:cSld>
  <p:clrMapOvr>
    <a:masterClrMapping/>
  </p:clrMapOvr>
  <p:transition advClick="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360" y="1768474"/>
            <a:ext cx="11201668" cy="4617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4 Título"/>
          <p:cNvSpPr>
            <a:spLocks noGrp="1"/>
          </p:cNvSpPr>
          <p:nvPr>
            <p:ph type="title"/>
          </p:nvPr>
        </p:nvSpPr>
        <p:spPr>
          <a:xfrm>
            <a:off x="1524000" y="1017588"/>
            <a:ext cx="8229600" cy="857250"/>
          </a:xfrm>
        </p:spPr>
        <p:txBody>
          <a:bodyPr/>
          <a:lstStyle/>
          <a:p>
            <a:r>
              <a:rPr lang="es-ES_tradnl" altLang="es-AR" dirty="0"/>
              <a:t>Diagramas</a:t>
            </a:r>
            <a:endParaRPr lang="es-MX" altLang="es-AR" dirty="0">
              <a:solidFill>
                <a:srgbClr val="FF0000"/>
              </a:solidFill>
            </a:endParaRPr>
          </a:p>
        </p:txBody>
      </p:sp>
      <p:pic>
        <p:nvPicPr>
          <p:cNvPr id="17412" name="Picture 2" descr="C:\Documents and Settings\cecilia\Mis documentos\Mis imágenes\Galería multimedia de Microsoft\j0303492.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762250" y="4929188"/>
            <a:ext cx="584200"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9" descr="C:\Documents and Settings\cecilia\Mis documentos\Mis imágenes\Galería multimedia de Microsoft\j0303363.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478088" y="4017963"/>
            <a:ext cx="609600"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004886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79376" y="902675"/>
            <a:ext cx="12000000" cy="430887"/>
          </a:xfrm>
        </p:spPr>
        <p:txBody>
          <a:bodyPr/>
          <a:lstStyle/>
          <a:p>
            <a:pPr algn="l"/>
            <a:r>
              <a:rPr lang="en-US" dirty="0" err="1"/>
              <a:t>Clases</a:t>
            </a:r>
            <a:r>
              <a:rPr lang="en-US" dirty="0"/>
              <a:t> de </a:t>
            </a:r>
            <a:r>
              <a:rPr lang="en-US" dirty="0" err="1"/>
              <a:t>Análisis</a:t>
            </a:r>
            <a:endParaRPr lang="es-AR" dirty="0"/>
          </a:p>
        </p:txBody>
      </p:sp>
      <p:pic>
        <p:nvPicPr>
          <p:cNvPr id="4" name="Marcador de contenido 3"/>
          <p:cNvPicPr>
            <a:picLocks noGrp="1"/>
          </p:cNvPicPr>
          <p:nvPr>
            <p:ph sz="half" idx="2"/>
          </p:nvPr>
        </p:nvPicPr>
        <p:blipFill rotWithShape="1">
          <a:blip r:embed="rId2">
            <a:extLst>
              <a:ext uri="{28A0092B-C50C-407E-A947-70E740481C1C}">
                <a14:useLocalDpi xmlns:a14="http://schemas.microsoft.com/office/drawing/2010/main" val="0"/>
              </a:ext>
            </a:extLst>
          </a:blip>
          <a:srcRect l="2202" t="16854" r="64777" b="15985"/>
          <a:stretch/>
        </p:blipFill>
        <p:spPr bwMode="auto">
          <a:xfrm>
            <a:off x="722772" y="1875868"/>
            <a:ext cx="1296144" cy="1116778"/>
          </a:xfrm>
          <a:prstGeom prst="rect">
            <a:avLst/>
          </a:prstGeom>
          <a:noFill/>
          <a:ln>
            <a:noFill/>
          </a:ln>
          <a:extLst>
            <a:ext uri="{53640926-AAD7-44D8-BBD7-CCE9431645EC}">
              <a14:shadowObscured xmlns:a14="http://schemas.microsoft.com/office/drawing/2010/main"/>
            </a:ext>
          </a:extLst>
        </p:spPr>
      </p:pic>
      <p:sp>
        <p:nvSpPr>
          <p:cNvPr id="9" name="Rectangle 14"/>
          <p:cNvSpPr>
            <a:spLocks noChangeArrowheads="1"/>
          </p:cNvSpPr>
          <p:nvPr/>
        </p:nvSpPr>
        <p:spPr bwMode="auto">
          <a:xfrm>
            <a:off x="2034090" y="1973874"/>
            <a:ext cx="6078134" cy="643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r>
              <a:rPr lang="es-ES_tradnl" altLang="es-AR" dirty="0"/>
              <a:t>Modela información que podría mantenerse por mucho tiempo y podría sobrevivir a una ejecución de un sistema.</a:t>
            </a:r>
          </a:p>
        </p:txBody>
      </p:sp>
      <p:sp>
        <p:nvSpPr>
          <p:cNvPr id="10" name="Rectangle 31"/>
          <p:cNvSpPr>
            <a:spLocks noChangeArrowheads="1"/>
          </p:cNvSpPr>
          <p:nvPr/>
        </p:nvSpPr>
        <p:spPr bwMode="auto">
          <a:xfrm>
            <a:off x="2059831" y="3605061"/>
            <a:ext cx="7906871" cy="920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r>
              <a:rPr lang="es-AR" altLang="es-AR" dirty="0"/>
              <a:t>La clase de interface modela el comportamiento e información que es dependiente de la frontera del sistema con el ambiente. Modela todo lo que concierne a cualquier vínculo entre el sistema y los actores.</a:t>
            </a:r>
            <a:endParaRPr lang="es-ES_tradnl" altLang="es-AR" dirty="0"/>
          </a:p>
        </p:txBody>
      </p:sp>
      <p:sp>
        <p:nvSpPr>
          <p:cNvPr id="11" name="Rectangle 32"/>
          <p:cNvSpPr>
            <a:spLocks noChangeArrowheads="1"/>
          </p:cNvSpPr>
          <p:nvPr/>
        </p:nvSpPr>
        <p:spPr bwMode="auto">
          <a:xfrm>
            <a:off x="2058751" y="5247902"/>
            <a:ext cx="7992888" cy="147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just"/>
            <a:r>
              <a:rPr lang="es-AR" altLang="es-AR" dirty="0"/>
              <a:t>La clase de control modela funcionalidad que implica operar sobre varios objetos diferentes de entidad, haciendo algunos cálculos y retornando el resultado al objeto de interface. Contiene comportamiento de la lógica de negocio definida en un caso de uso. Tiene responsabilidades de coordinación de la ejecución de un caso de uso y funciona como intermediario entre las clases de interfaz y las de control. </a:t>
            </a:r>
            <a:endParaRPr lang="es-ES_tradnl" altLang="es-AR" dirty="0"/>
          </a:p>
        </p:txBody>
      </p:sp>
      <p:pic>
        <p:nvPicPr>
          <p:cNvPr id="18" name="Marcador de contenido 3"/>
          <p:cNvPicPr>
            <a:picLocks/>
          </p:cNvPicPr>
          <p:nvPr/>
        </p:nvPicPr>
        <p:blipFill rotWithShape="1">
          <a:blip r:embed="rId2">
            <a:extLst>
              <a:ext uri="{28A0092B-C50C-407E-A947-70E740481C1C}">
                <a14:useLocalDpi xmlns:a14="http://schemas.microsoft.com/office/drawing/2010/main" val="0"/>
              </a:ext>
            </a:extLst>
          </a:blip>
          <a:srcRect l="66532" t="18913" r="2373" b="11622"/>
          <a:stretch/>
        </p:blipFill>
        <p:spPr bwMode="auto">
          <a:xfrm>
            <a:off x="551384" y="5445224"/>
            <a:ext cx="1305160" cy="1080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53640926-AAD7-44D8-BBD7-CCE9431645EC}">
              <a14:shadowObscured xmlns:a14="http://schemas.microsoft.com/office/drawing/2010/main"/>
            </a:ext>
          </a:extLst>
        </p:spPr>
      </p:pic>
      <p:pic>
        <p:nvPicPr>
          <p:cNvPr id="19" name="Marcador de contenido 3"/>
          <p:cNvPicPr>
            <a:picLocks/>
          </p:cNvPicPr>
          <p:nvPr/>
        </p:nvPicPr>
        <p:blipFill rotWithShape="1">
          <a:blip r:embed="rId2">
            <a:extLst>
              <a:ext uri="{28A0092B-C50C-407E-A947-70E740481C1C}">
                <a14:useLocalDpi xmlns:a14="http://schemas.microsoft.com/office/drawing/2010/main" val="0"/>
              </a:ext>
            </a:extLst>
          </a:blip>
          <a:srcRect l="35475" t="18913" r="33705" b="11622"/>
          <a:stretch/>
        </p:blipFill>
        <p:spPr bwMode="auto">
          <a:xfrm>
            <a:off x="605036" y="3631398"/>
            <a:ext cx="1251508" cy="110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53640926-AAD7-44D8-BBD7-CCE9431645EC}">
              <a14:shadowObscured xmlns:a14="http://schemas.microsoft.com/office/drawing/2010/main"/>
            </a:ext>
          </a:extLst>
        </p:spPr>
      </p:pic>
      <p:grpSp>
        <p:nvGrpSpPr>
          <p:cNvPr id="20" name="Group 1057"/>
          <p:cNvGrpSpPr>
            <a:grpSpLocks/>
          </p:cNvGrpSpPr>
          <p:nvPr/>
        </p:nvGrpSpPr>
        <p:grpSpPr bwMode="auto">
          <a:xfrm>
            <a:off x="8688288" y="959542"/>
            <a:ext cx="3143002" cy="1832652"/>
            <a:chOff x="1104" y="1396"/>
            <a:chExt cx="2252" cy="1240"/>
          </a:xfrm>
        </p:grpSpPr>
        <p:sp>
          <p:nvSpPr>
            <p:cNvPr id="21" name="Oval 1029"/>
            <p:cNvSpPr>
              <a:spLocks noChangeArrowheads="1"/>
            </p:cNvSpPr>
            <p:nvPr/>
          </p:nvSpPr>
          <p:spPr bwMode="auto">
            <a:xfrm>
              <a:off x="1204" y="1396"/>
              <a:ext cx="2152" cy="568"/>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22" name="Line 1030"/>
            <p:cNvSpPr>
              <a:spLocks noChangeShapeType="1"/>
            </p:cNvSpPr>
            <p:nvPr/>
          </p:nvSpPr>
          <p:spPr bwMode="auto">
            <a:xfrm>
              <a:off x="2256" y="1396"/>
              <a:ext cx="0" cy="56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23" name="Line 1031"/>
            <p:cNvSpPr>
              <a:spLocks noChangeShapeType="1"/>
            </p:cNvSpPr>
            <p:nvPr/>
          </p:nvSpPr>
          <p:spPr bwMode="auto">
            <a:xfrm>
              <a:off x="1536" y="1492"/>
              <a:ext cx="0" cy="3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24" name="Line 1032"/>
            <p:cNvSpPr>
              <a:spLocks noChangeShapeType="1"/>
            </p:cNvSpPr>
            <p:nvPr/>
          </p:nvSpPr>
          <p:spPr bwMode="auto">
            <a:xfrm>
              <a:off x="1872" y="1396"/>
              <a:ext cx="0" cy="52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25" name="Line 1033"/>
            <p:cNvSpPr>
              <a:spLocks noChangeShapeType="1"/>
            </p:cNvSpPr>
            <p:nvPr/>
          </p:nvSpPr>
          <p:spPr bwMode="auto">
            <a:xfrm>
              <a:off x="2640" y="1396"/>
              <a:ext cx="0" cy="56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26" name="Line 1034"/>
            <p:cNvSpPr>
              <a:spLocks noChangeShapeType="1"/>
            </p:cNvSpPr>
            <p:nvPr/>
          </p:nvSpPr>
          <p:spPr bwMode="auto">
            <a:xfrm>
              <a:off x="2976" y="1444"/>
              <a:ext cx="0" cy="42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27" name="Oval 1035" descr="Vertical oscura"/>
            <p:cNvSpPr>
              <a:spLocks noChangeArrowheads="1"/>
            </p:cNvSpPr>
            <p:nvPr/>
          </p:nvSpPr>
          <p:spPr bwMode="auto">
            <a:xfrm>
              <a:off x="2068" y="2308"/>
              <a:ext cx="328" cy="328"/>
            </a:xfrm>
            <a:prstGeom prst="ellipse">
              <a:avLst/>
            </a:prstGeom>
            <a:pattFill prst="dkVert">
              <a:fgClr>
                <a:srgbClr val="F95AB7"/>
              </a:fgClr>
              <a:bgClr>
                <a:schemeClr val="bg1"/>
              </a:bgClr>
            </a:patt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grpSp>
          <p:nvGrpSpPr>
            <p:cNvPr id="28" name="Group 1039"/>
            <p:cNvGrpSpPr>
              <a:grpSpLocks/>
            </p:cNvGrpSpPr>
            <p:nvPr/>
          </p:nvGrpSpPr>
          <p:grpSpPr bwMode="auto">
            <a:xfrm>
              <a:off x="1104" y="2308"/>
              <a:ext cx="476" cy="328"/>
              <a:chOff x="1104" y="2308"/>
              <a:chExt cx="476" cy="328"/>
            </a:xfrm>
          </p:grpSpPr>
          <p:sp>
            <p:nvSpPr>
              <p:cNvPr id="46" name="Oval 1036" descr="Tablero de damas grande"/>
              <p:cNvSpPr>
                <a:spLocks noChangeArrowheads="1"/>
              </p:cNvSpPr>
              <p:nvPr/>
            </p:nvSpPr>
            <p:spPr bwMode="auto">
              <a:xfrm>
                <a:off x="1252" y="2308"/>
                <a:ext cx="328" cy="328"/>
              </a:xfrm>
              <a:prstGeom prst="ellipse">
                <a:avLst/>
              </a:prstGeom>
              <a:pattFill prst="lgCheck">
                <a:fgClr>
                  <a:srgbClr val="9234DB"/>
                </a:fgClr>
                <a:bgClr>
                  <a:schemeClr val="bg1"/>
                </a:bgClr>
              </a:patt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47" name="Line 1037"/>
              <p:cNvSpPr>
                <a:spLocks noChangeShapeType="1"/>
              </p:cNvSpPr>
              <p:nvPr/>
            </p:nvSpPr>
            <p:spPr bwMode="auto">
              <a:xfrm>
                <a:off x="1108" y="2496"/>
                <a:ext cx="13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48" name="Line 1038"/>
              <p:cNvSpPr>
                <a:spLocks noChangeShapeType="1"/>
              </p:cNvSpPr>
              <p:nvPr/>
            </p:nvSpPr>
            <p:spPr bwMode="auto">
              <a:xfrm>
                <a:off x="1104" y="2356"/>
                <a:ext cx="0" cy="2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grpSp>
        <p:grpSp>
          <p:nvGrpSpPr>
            <p:cNvPr id="29" name="Group 1043"/>
            <p:cNvGrpSpPr>
              <a:grpSpLocks/>
            </p:cNvGrpSpPr>
            <p:nvPr/>
          </p:nvGrpSpPr>
          <p:grpSpPr bwMode="auto">
            <a:xfrm>
              <a:off x="3028" y="2204"/>
              <a:ext cx="328" cy="432"/>
              <a:chOff x="3028" y="2204"/>
              <a:chExt cx="328" cy="432"/>
            </a:xfrm>
          </p:grpSpPr>
          <p:sp>
            <p:nvSpPr>
              <p:cNvPr id="43" name="Oval 1040" descr="Zigzag"/>
              <p:cNvSpPr>
                <a:spLocks noChangeArrowheads="1"/>
              </p:cNvSpPr>
              <p:nvPr/>
            </p:nvSpPr>
            <p:spPr bwMode="auto">
              <a:xfrm>
                <a:off x="3028" y="2308"/>
                <a:ext cx="328" cy="328"/>
              </a:xfrm>
              <a:prstGeom prst="ellipse">
                <a:avLst/>
              </a:prstGeom>
              <a:pattFill prst="zigZag">
                <a:fgClr>
                  <a:srgbClr val="063DE8"/>
                </a:fgClr>
                <a:bgClr>
                  <a:schemeClr val="bg1"/>
                </a:bgClr>
              </a:patt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44" name="Line 1041"/>
              <p:cNvSpPr>
                <a:spLocks noChangeShapeType="1"/>
              </p:cNvSpPr>
              <p:nvPr/>
            </p:nvSpPr>
            <p:spPr bwMode="auto">
              <a:xfrm flipV="1">
                <a:off x="3172" y="2204"/>
                <a:ext cx="88" cy="1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45" name="Line 1042"/>
              <p:cNvSpPr>
                <a:spLocks noChangeShapeType="1"/>
              </p:cNvSpPr>
              <p:nvPr/>
            </p:nvSpPr>
            <p:spPr bwMode="auto">
              <a:xfrm>
                <a:off x="3172" y="2308"/>
                <a:ext cx="40" cy="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grpSp>
        <p:sp>
          <p:nvSpPr>
            <p:cNvPr id="30" name="Oval 1044"/>
            <p:cNvSpPr>
              <a:spLocks noChangeArrowheads="1"/>
            </p:cNvSpPr>
            <p:nvPr/>
          </p:nvSpPr>
          <p:spPr bwMode="auto">
            <a:xfrm>
              <a:off x="1348" y="1636"/>
              <a:ext cx="88" cy="88"/>
            </a:xfrm>
            <a:prstGeom prst="ellipse">
              <a:avLst/>
            </a:prstGeom>
            <a:solidFill>
              <a:srgbClr val="9234DB"/>
            </a:solidFill>
            <a:ln w="12700">
              <a:solidFill>
                <a:srgbClr val="9234DB"/>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31" name="Oval 1045"/>
            <p:cNvSpPr>
              <a:spLocks noChangeArrowheads="1"/>
            </p:cNvSpPr>
            <p:nvPr/>
          </p:nvSpPr>
          <p:spPr bwMode="auto">
            <a:xfrm>
              <a:off x="3076" y="1636"/>
              <a:ext cx="88" cy="88"/>
            </a:xfrm>
            <a:prstGeom prst="ellipse">
              <a:avLst/>
            </a:prstGeom>
            <a:solidFill>
              <a:srgbClr val="9234DB"/>
            </a:solidFill>
            <a:ln w="12700">
              <a:solidFill>
                <a:srgbClr val="9234DB"/>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32" name="Oval 1046"/>
            <p:cNvSpPr>
              <a:spLocks noChangeArrowheads="1"/>
            </p:cNvSpPr>
            <p:nvPr/>
          </p:nvSpPr>
          <p:spPr bwMode="auto">
            <a:xfrm>
              <a:off x="1684" y="1636"/>
              <a:ext cx="88" cy="88"/>
            </a:xfrm>
            <a:prstGeom prst="ellipse">
              <a:avLst/>
            </a:prstGeom>
            <a:solidFill>
              <a:srgbClr val="F95AB7"/>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33" name="Oval 1047"/>
            <p:cNvSpPr>
              <a:spLocks noChangeArrowheads="1"/>
            </p:cNvSpPr>
            <p:nvPr/>
          </p:nvSpPr>
          <p:spPr bwMode="auto">
            <a:xfrm>
              <a:off x="1684" y="1636"/>
              <a:ext cx="88" cy="88"/>
            </a:xfrm>
            <a:prstGeom prst="ellipse">
              <a:avLst/>
            </a:prstGeom>
            <a:solidFill>
              <a:srgbClr val="F95AB7"/>
            </a:solidFill>
            <a:ln w="12700">
              <a:solidFill>
                <a:srgbClr val="F95AB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34" name="Oval 1048"/>
            <p:cNvSpPr>
              <a:spLocks noChangeArrowheads="1"/>
            </p:cNvSpPr>
            <p:nvPr/>
          </p:nvSpPr>
          <p:spPr bwMode="auto">
            <a:xfrm>
              <a:off x="2356" y="1636"/>
              <a:ext cx="88" cy="88"/>
            </a:xfrm>
            <a:prstGeom prst="ellipse">
              <a:avLst/>
            </a:prstGeom>
            <a:solidFill>
              <a:srgbClr val="F95AB7"/>
            </a:solidFill>
            <a:ln w="12700">
              <a:solidFill>
                <a:srgbClr val="F95AB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35" name="Oval 1049"/>
            <p:cNvSpPr>
              <a:spLocks noChangeArrowheads="1"/>
            </p:cNvSpPr>
            <p:nvPr/>
          </p:nvSpPr>
          <p:spPr bwMode="auto">
            <a:xfrm>
              <a:off x="2020" y="1636"/>
              <a:ext cx="88" cy="88"/>
            </a:xfrm>
            <a:prstGeom prst="ellipse">
              <a:avLst/>
            </a:prstGeom>
            <a:solidFill>
              <a:srgbClr val="063DE8"/>
            </a:solidFill>
            <a:ln w="12700">
              <a:solidFill>
                <a:srgbClr val="063DE8"/>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36" name="Oval 1050"/>
            <p:cNvSpPr>
              <a:spLocks noChangeArrowheads="1"/>
            </p:cNvSpPr>
            <p:nvPr/>
          </p:nvSpPr>
          <p:spPr bwMode="auto">
            <a:xfrm>
              <a:off x="2740" y="1636"/>
              <a:ext cx="88" cy="88"/>
            </a:xfrm>
            <a:prstGeom prst="ellipse">
              <a:avLst/>
            </a:prstGeom>
            <a:solidFill>
              <a:srgbClr val="063DE8"/>
            </a:solidFill>
            <a:ln w="12700">
              <a:solidFill>
                <a:srgbClr val="063DE8"/>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37" name="Line 1051"/>
            <p:cNvSpPr>
              <a:spLocks noChangeShapeType="1"/>
            </p:cNvSpPr>
            <p:nvPr/>
          </p:nvSpPr>
          <p:spPr bwMode="auto">
            <a:xfrm>
              <a:off x="1392" y="1828"/>
              <a:ext cx="0" cy="42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38" name="Line 1052"/>
            <p:cNvSpPr>
              <a:spLocks noChangeShapeType="1"/>
            </p:cNvSpPr>
            <p:nvPr/>
          </p:nvSpPr>
          <p:spPr bwMode="auto">
            <a:xfrm flipH="1">
              <a:off x="1436" y="1828"/>
              <a:ext cx="1640" cy="42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39" name="Line 1053"/>
            <p:cNvSpPr>
              <a:spLocks noChangeShapeType="1"/>
            </p:cNvSpPr>
            <p:nvPr/>
          </p:nvSpPr>
          <p:spPr bwMode="auto">
            <a:xfrm>
              <a:off x="1732" y="1780"/>
              <a:ext cx="424" cy="47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40" name="Line 1054"/>
            <p:cNvSpPr>
              <a:spLocks noChangeShapeType="1"/>
            </p:cNvSpPr>
            <p:nvPr/>
          </p:nvSpPr>
          <p:spPr bwMode="auto">
            <a:xfrm flipH="1">
              <a:off x="2300" y="1780"/>
              <a:ext cx="104" cy="47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41" name="Line 1055"/>
            <p:cNvSpPr>
              <a:spLocks noChangeShapeType="1"/>
            </p:cNvSpPr>
            <p:nvPr/>
          </p:nvSpPr>
          <p:spPr bwMode="auto">
            <a:xfrm>
              <a:off x="2068" y="1828"/>
              <a:ext cx="904" cy="47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42" name="Line 1056"/>
            <p:cNvSpPr>
              <a:spLocks noChangeShapeType="1"/>
            </p:cNvSpPr>
            <p:nvPr/>
          </p:nvSpPr>
          <p:spPr bwMode="auto">
            <a:xfrm>
              <a:off x="2788" y="1780"/>
              <a:ext cx="328" cy="52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grpSp>
    </p:spTree>
    <p:extLst>
      <p:ext uri="{BB962C8B-B14F-4D97-AF65-F5344CB8AC3E}">
        <p14:creationId xmlns:p14="http://schemas.microsoft.com/office/powerpoint/2010/main" val="948221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8386" name="Text Box 2"/>
          <p:cNvSpPr txBox="1">
            <a:spLocks noChangeArrowheads="1"/>
          </p:cNvSpPr>
          <p:nvPr/>
        </p:nvSpPr>
        <p:spPr bwMode="auto">
          <a:xfrm>
            <a:off x="119336" y="980728"/>
            <a:ext cx="4221027" cy="523220"/>
          </a:xfrm>
          <a:prstGeom prst="rect">
            <a:avLst/>
          </a:prstGeom>
          <a:noFill/>
          <a:ln w="9525">
            <a:noFill/>
            <a:miter lim="800000"/>
            <a:headEnd/>
            <a:tailEnd/>
          </a:ln>
          <a:effectLst/>
        </p:spPr>
        <p:txBody>
          <a:bodyPr wrap="none">
            <a:spAutoFit/>
          </a:bodyPr>
          <a:lstStyle/>
          <a:p>
            <a:pPr algn="l">
              <a:lnSpc>
                <a:spcPct val="100000"/>
              </a:lnSpc>
              <a:buClrTx/>
              <a:buFontTx/>
              <a:buNone/>
              <a:defRPr/>
            </a:pPr>
            <a:r>
              <a:rPr lang="es-ES_tradnl" sz="2800" b="1" dirty="0">
                <a:solidFill>
                  <a:schemeClr val="tx2"/>
                </a:solidFill>
                <a:effectLst>
                  <a:outerShdw blurRad="38100" dist="38100" dir="2700000" algn="tl">
                    <a:srgbClr val="000000"/>
                  </a:outerShdw>
                </a:effectLst>
                <a:latin typeface="Futura Md BT" pitchFamily="34" charset="0"/>
              </a:rPr>
              <a:t>Diagrama de Secuencia</a:t>
            </a:r>
          </a:p>
        </p:txBody>
      </p:sp>
      <p:sp>
        <p:nvSpPr>
          <p:cNvPr id="1168387" name="Text Box 3"/>
          <p:cNvSpPr txBox="1">
            <a:spLocks noChangeArrowheads="1"/>
          </p:cNvSpPr>
          <p:nvPr/>
        </p:nvSpPr>
        <p:spPr bwMode="auto">
          <a:xfrm>
            <a:off x="263352" y="1844824"/>
            <a:ext cx="11737304" cy="4524315"/>
          </a:xfrm>
          <a:prstGeom prst="rect">
            <a:avLst/>
          </a:prstGeom>
          <a:noFill/>
          <a:ln w="9525">
            <a:noFill/>
            <a:miter lim="800000"/>
            <a:headEnd/>
            <a:tailEnd/>
          </a:ln>
          <a:effectLst/>
        </p:spPr>
        <p:txBody>
          <a:bodyPr wrap="square" anchor="ctr">
            <a:spAutoFit/>
          </a:bodyPr>
          <a:lstStyle/>
          <a:p>
            <a:pPr algn="l">
              <a:lnSpc>
                <a:spcPct val="100000"/>
              </a:lnSpc>
              <a:buClr>
                <a:schemeClr val="tx2"/>
              </a:buClr>
              <a:buSzPct val="80000"/>
              <a:buFont typeface="Wingdings" pitchFamily="2" charset="2"/>
              <a:buChar char="è"/>
              <a:defRPr/>
            </a:pPr>
            <a:r>
              <a:rPr lang="es-ES_tradnl" sz="2000" dirty="0">
                <a:latin typeface="Futura Md BT" pitchFamily="34" charset="0"/>
              </a:rPr>
              <a:t> </a:t>
            </a:r>
            <a:r>
              <a:rPr lang="es-ES_tradnl" sz="2000" b="1" dirty="0">
                <a:effectLst>
                  <a:outerShdw blurRad="38100" dist="38100" dir="2700000" algn="tl">
                    <a:srgbClr val="000000"/>
                  </a:outerShdw>
                </a:effectLst>
                <a:latin typeface="Futura Md BT" pitchFamily="34" charset="0"/>
              </a:rPr>
              <a:t>CLASIFICACIÓN</a:t>
            </a:r>
            <a:r>
              <a:rPr lang="es-ES_tradnl" sz="2000" dirty="0">
                <a:latin typeface="Futura Md BT" pitchFamily="34" charset="0"/>
              </a:rPr>
              <a:t>: </a:t>
            </a:r>
            <a:r>
              <a:rPr lang="es-ES_tradnl" sz="2000" b="1" dirty="0">
                <a:solidFill>
                  <a:srgbClr val="990099"/>
                </a:solidFill>
                <a:effectLst>
                  <a:outerShdw blurRad="38100" dist="38100" dir="2700000" algn="tl">
                    <a:srgbClr val="000000"/>
                  </a:outerShdw>
                </a:effectLst>
                <a:latin typeface="Futura Md BT" pitchFamily="34" charset="0"/>
              </a:rPr>
              <a:t>De comportamiento, dinámico, lógico.</a:t>
            </a:r>
          </a:p>
          <a:p>
            <a:pPr algn="l">
              <a:lnSpc>
                <a:spcPct val="100000"/>
              </a:lnSpc>
              <a:buClr>
                <a:schemeClr val="tx2"/>
              </a:buClr>
              <a:buSzPct val="80000"/>
              <a:buFont typeface="Wingdings" pitchFamily="2" charset="2"/>
              <a:buChar char="è"/>
              <a:defRPr/>
            </a:pPr>
            <a:r>
              <a:rPr lang="es-ES_tradnl" sz="2000" b="1" dirty="0">
                <a:solidFill>
                  <a:srgbClr val="990099"/>
                </a:solidFill>
                <a:effectLst>
                  <a:outerShdw blurRad="38100" dist="38100" dir="2700000" algn="tl">
                    <a:srgbClr val="000000"/>
                  </a:outerShdw>
                </a:effectLst>
                <a:latin typeface="Futura Md BT" pitchFamily="34" charset="0"/>
              </a:rPr>
              <a:t> </a:t>
            </a:r>
            <a:r>
              <a:rPr lang="es-ES_tradnl" sz="2000" b="1" dirty="0">
                <a:effectLst>
                  <a:outerShdw blurRad="38100" dist="38100" dir="2700000" algn="tl">
                    <a:srgbClr val="000000"/>
                  </a:outerShdw>
                </a:effectLst>
                <a:latin typeface="Futura Md BT" pitchFamily="34" charset="0"/>
              </a:rPr>
              <a:t>Uso: </a:t>
            </a:r>
            <a:endParaRPr lang="es-ES_tradnl" sz="2000" dirty="0">
              <a:latin typeface="Futura Md BT" pitchFamily="34" charset="0"/>
            </a:endParaRPr>
          </a:p>
          <a:p>
            <a:pPr lvl="1" algn="l">
              <a:lnSpc>
                <a:spcPct val="100000"/>
              </a:lnSpc>
              <a:buClr>
                <a:srgbClr val="0000FF"/>
              </a:buClr>
              <a:buSzPct val="80000"/>
              <a:buFont typeface="Wingdings" pitchFamily="2" charset="2"/>
              <a:buChar char="§"/>
              <a:defRPr/>
            </a:pPr>
            <a:r>
              <a:rPr lang="es-ES_tradnl" sz="2000" dirty="0">
                <a:latin typeface="Futura Md BT" pitchFamily="34" charset="0"/>
              </a:rPr>
              <a:t> </a:t>
            </a:r>
            <a:r>
              <a:rPr lang="es-ES_tradnl" sz="1600" dirty="0">
                <a:solidFill>
                  <a:srgbClr val="0000FF"/>
                </a:solidFill>
                <a:latin typeface="Futura Md BT" pitchFamily="34" charset="0"/>
              </a:rPr>
              <a:t>Validar y describir la lógica de un escenario.</a:t>
            </a:r>
          </a:p>
          <a:p>
            <a:pPr lvl="1" algn="l">
              <a:lnSpc>
                <a:spcPct val="100000"/>
              </a:lnSpc>
              <a:buClr>
                <a:srgbClr val="0000FF"/>
              </a:buClr>
              <a:buSzPct val="80000"/>
              <a:buFont typeface="Wingdings" pitchFamily="2" charset="2"/>
              <a:buChar char="§"/>
              <a:defRPr/>
            </a:pPr>
            <a:r>
              <a:rPr lang="es-ES_tradnl" sz="1600" dirty="0">
                <a:solidFill>
                  <a:srgbClr val="0000FF"/>
                </a:solidFill>
                <a:latin typeface="Futura Md BT" pitchFamily="34" charset="0"/>
              </a:rPr>
              <a:t>  Explorar el diseño controlando la invocación de las operaciones definidas en las clases.</a:t>
            </a:r>
          </a:p>
          <a:p>
            <a:pPr lvl="1" algn="l">
              <a:lnSpc>
                <a:spcPct val="100000"/>
              </a:lnSpc>
              <a:buClr>
                <a:srgbClr val="0000FF"/>
              </a:buClr>
              <a:buSzPct val="80000"/>
              <a:buFont typeface="Wingdings" pitchFamily="2" charset="2"/>
              <a:buChar char="§"/>
              <a:defRPr/>
            </a:pPr>
            <a:r>
              <a:rPr lang="es-ES_tradnl" sz="1600" dirty="0">
                <a:solidFill>
                  <a:srgbClr val="0000FF"/>
                </a:solidFill>
                <a:latin typeface="Futura Md BT" pitchFamily="34" charset="0"/>
              </a:rPr>
              <a:t>  Detectar cuellos de botella en un diseño orientado a objetos.</a:t>
            </a:r>
          </a:p>
          <a:p>
            <a:pPr lvl="1" algn="l">
              <a:lnSpc>
                <a:spcPct val="100000"/>
              </a:lnSpc>
              <a:buClr>
                <a:srgbClr val="0000FF"/>
              </a:buClr>
              <a:buSzPct val="80000"/>
              <a:buFont typeface="Wingdings" pitchFamily="2" charset="2"/>
              <a:buChar char="§"/>
              <a:defRPr/>
            </a:pPr>
            <a:r>
              <a:rPr lang="es-ES_tradnl" sz="1600" dirty="0">
                <a:solidFill>
                  <a:srgbClr val="0000FF"/>
                </a:solidFill>
                <a:latin typeface="Futura Md BT" pitchFamily="34" charset="0"/>
              </a:rPr>
              <a:t>  Analizar qué clases son complejas en el sistema.</a:t>
            </a:r>
          </a:p>
          <a:p>
            <a:pPr lvl="1" algn="l">
              <a:lnSpc>
                <a:spcPct val="100000"/>
              </a:lnSpc>
              <a:buClr>
                <a:srgbClr val="0000FF"/>
              </a:buClr>
              <a:buSzPct val="80000"/>
              <a:buFont typeface="Wingdings" pitchFamily="2" charset="2"/>
              <a:buNone/>
              <a:defRPr/>
            </a:pPr>
            <a:endParaRPr lang="es-ES_tradnl" sz="1600" dirty="0">
              <a:solidFill>
                <a:srgbClr val="0000FF"/>
              </a:solidFill>
              <a:latin typeface="Futura Md BT" pitchFamily="34" charset="0"/>
            </a:endParaRPr>
          </a:p>
          <a:p>
            <a:pPr algn="l">
              <a:lnSpc>
                <a:spcPct val="100000"/>
              </a:lnSpc>
              <a:buClr>
                <a:schemeClr val="tx2"/>
              </a:buClr>
              <a:buSzPct val="80000"/>
              <a:buFont typeface="Wingdings" pitchFamily="2" charset="2"/>
              <a:buChar char="è"/>
              <a:defRPr/>
            </a:pPr>
            <a:r>
              <a:rPr lang="es-ES_tradnl" sz="2000" b="1" dirty="0">
                <a:effectLst>
                  <a:outerShdw blurRad="38100" dist="38100" dir="2700000" algn="tl">
                    <a:srgbClr val="000000"/>
                  </a:outerShdw>
                </a:effectLst>
                <a:latin typeface="Futura Md BT" pitchFamily="34" charset="0"/>
              </a:rPr>
              <a:t> Diagrama</a:t>
            </a:r>
            <a:r>
              <a:rPr lang="es-ES_tradnl" sz="2000" dirty="0">
                <a:latin typeface="Futura Md BT" pitchFamily="34" charset="0"/>
              </a:rPr>
              <a:t> </a:t>
            </a:r>
            <a:r>
              <a:rPr lang="es-ES_tradnl" sz="2000" b="1" dirty="0">
                <a:effectLst>
                  <a:outerShdw blurRad="38100" dist="38100" dir="2700000" algn="tl">
                    <a:srgbClr val="000000"/>
                  </a:outerShdw>
                </a:effectLst>
                <a:latin typeface="Futura Md BT" pitchFamily="34" charset="0"/>
              </a:rPr>
              <a:t>de</a:t>
            </a:r>
            <a:r>
              <a:rPr lang="es-ES_tradnl" sz="2000" dirty="0">
                <a:latin typeface="Futura Md BT" pitchFamily="34" charset="0"/>
              </a:rPr>
              <a:t> </a:t>
            </a:r>
            <a:r>
              <a:rPr lang="es-ES_tradnl" sz="2000" b="1" dirty="0">
                <a:effectLst>
                  <a:outerShdw blurRad="38100" dist="38100" dir="2700000" algn="tl">
                    <a:srgbClr val="000000"/>
                  </a:outerShdw>
                </a:effectLst>
                <a:latin typeface="Futura Md BT" pitchFamily="34" charset="0"/>
              </a:rPr>
              <a:t>secuencia que enfatiza el orden de los mensajes en función </a:t>
            </a:r>
            <a:br>
              <a:rPr lang="es-ES_tradnl" sz="2000" b="1" dirty="0">
                <a:effectLst>
                  <a:outerShdw blurRad="38100" dist="38100" dir="2700000" algn="tl">
                    <a:srgbClr val="000000"/>
                  </a:outerShdw>
                </a:effectLst>
                <a:latin typeface="Futura Md BT" pitchFamily="34" charset="0"/>
              </a:rPr>
            </a:br>
            <a:r>
              <a:rPr lang="es-ES_tradnl" sz="2000" b="1" dirty="0">
                <a:effectLst>
                  <a:outerShdw blurRad="38100" dist="38100" dir="2700000" algn="tl">
                    <a:srgbClr val="000000"/>
                  </a:outerShdw>
                </a:effectLst>
                <a:latin typeface="Futura Md BT" pitchFamily="34" charset="0"/>
              </a:rPr>
              <a:t>    del tiempo. Muestra un conjunto de objetos y los mensajes enviados </a:t>
            </a:r>
            <a:br>
              <a:rPr lang="es-ES_tradnl" sz="2000" b="1" dirty="0">
                <a:effectLst>
                  <a:outerShdw blurRad="38100" dist="38100" dir="2700000" algn="tl">
                    <a:srgbClr val="000000"/>
                  </a:outerShdw>
                </a:effectLst>
                <a:latin typeface="Futura Md BT" pitchFamily="34" charset="0"/>
              </a:rPr>
            </a:br>
            <a:r>
              <a:rPr lang="es-ES_tradnl" sz="2000" b="1" dirty="0">
                <a:effectLst>
                  <a:outerShdw blurRad="38100" dist="38100" dir="2700000" algn="tl">
                    <a:srgbClr val="000000"/>
                  </a:outerShdw>
                </a:effectLst>
                <a:latin typeface="Futura Md BT" pitchFamily="34" charset="0"/>
              </a:rPr>
              <a:t>    y recibidos por esos objetos.</a:t>
            </a:r>
          </a:p>
          <a:p>
            <a:pPr algn="l">
              <a:lnSpc>
                <a:spcPct val="100000"/>
              </a:lnSpc>
              <a:buClr>
                <a:schemeClr val="tx2"/>
              </a:buClr>
              <a:buSzPct val="80000"/>
              <a:buFont typeface="Wingdings" pitchFamily="2" charset="2"/>
              <a:buChar char="è"/>
              <a:defRPr/>
            </a:pPr>
            <a:r>
              <a:rPr lang="es-ES_tradnl" sz="2000" b="1" dirty="0">
                <a:effectLst>
                  <a:outerShdw blurRad="38100" dist="38100" dir="2700000" algn="tl">
                    <a:srgbClr val="000000"/>
                  </a:outerShdw>
                </a:effectLst>
                <a:latin typeface="Futura Md BT" pitchFamily="34" charset="0"/>
              </a:rPr>
              <a:t> Contiene</a:t>
            </a:r>
            <a:r>
              <a:rPr lang="es-ES_tradnl" sz="2000" dirty="0">
                <a:latin typeface="Futura Md BT" pitchFamily="34" charset="0"/>
              </a:rPr>
              <a:t> </a:t>
            </a:r>
            <a:r>
              <a:rPr lang="es-ES_tradnl" sz="2000" b="1" dirty="0">
                <a:effectLst>
                  <a:outerShdw blurRad="38100" dist="38100" dir="2700000" algn="tl">
                    <a:srgbClr val="000000"/>
                  </a:outerShdw>
                </a:effectLst>
                <a:latin typeface="Futura Md BT" pitchFamily="34" charset="0"/>
              </a:rPr>
              <a:t>comúnmente:</a:t>
            </a:r>
          </a:p>
          <a:p>
            <a:pPr lvl="2" algn="l">
              <a:lnSpc>
                <a:spcPct val="100000"/>
              </a:lnSpc>
              <a:spcBef>
                <a:spcPct val="50000"/>
              </a:spcBef>
              <a:buClr>
                <a:srgbClr val="0000FF"/>
              </a:buClr>
              <a:buFont typeface="Wingdings" pitchFamily="2" charset="2"/>
              <a:buChar char="§"/>
              <a:defRPr/>
            </a:pPr>
            <a:r>
              <a:rPr lang="es-ES_tradnl" sz="2000" dirty="0">
                <a:latin typeface="Futura Md BT" pitchFamily="34" charset="0"/>
              </a:rPr>
              <a:t> </a:t>
            </a:r>
            <a:r>
              <a:rPr lang="es-ES_tradnl" sz="1600" dirty="0">
                <a:solidFill>
                  <a:srgbClr val="0000FF"/>
                </a:solidFill>
                <a:latin typeface="Futura Md BT" pitchFamily="34" charset="0"/>
              </a:rPr>
              <a:t>Objetos</a:t>
            </a:r>
          </a:p>
          <a:p>
            <a:pPr lvl="2" algn="l">
              <a:lnSpc>
                <a:spcPct val="100000"/>
              </a:lnSpc>
              <a:spcBef>
                <a:spcPct val="50000"/>
              </a:spcBef>
              <a:buClr>
                <a:srgbClr val="0000FF"/>
              </a:buClr>
              <a:buFont typeface="Wingdings" pitchFamily="2" charset="2"/>
              <a:buChar char="§"/>
              <a:defRPr/>
            </a:pPr>
            <a:r>
              <a:rPr lang="es-ES_tradnl" sz="1600" dirty="0">
                <a:solidFill>
                  <a:srgbClr val="0000FF"/>
                </a:solidFill>
                <a:latin typeface="Futura Md BT" pitchFamily="34" charset="0"/>
              </a:rPr>
              <a:t> Links</a:t>
            </a:r>
          </a:p>
          <a:p>
            <a:pPr lvl="2" algn="l">
              <a:lnSpc>
                <a:spcPct val="100000"/>
              </a:lnSpc>
              <a:spcBef>
                <a:spcPct val="50000"/>
              </a:spcBef>
              <a:buClr>
                <a:srgbClr val="0000FF"/>
              </a:buClr>
              <a:buFont typeface="Wingdings" pitchFamily="2" charset="2"/>
              <a:buChar char="§"/>
              <a:defRPr/>
            </a:pPr>
            <a:r>
              <a:rPr lang="es-ES_tradnl" sz="1600" dirty="0">
                <a:solidFill>
                  <a:srgbClr val="0000FF"/>
                </a:solidFill>
                <a:latin typeface="Futura Md BT" pitchFamily="34" charset="0"/>
              </a:rPr>
              <a:t> Mensajes</a:t>
            </a:r>
          </a:p>
        </p:txBody>
      </p:sp>
    </p:spTree>
    <p:extLst>
      <p:ext uri="{BB962C8B-B14F-4D97-AF65-F5344CB8AC3E}">
        <p14:creationId xmlns:p14="http://schemas.microsoft.com/office/powerpoint/2010/main" val="835935087"/>
      </p:ext>
    </p:extLst>
  </p:cSld>
  <p:clrMapOvr>
    <a:masterClrMapping/>
  </p:clrMapOvr>
  <p:transition advClick="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6818" name="Text Box 2"/>
          <p:cNvSpPr txBox="1">
            <a:spLocks noChangeArrowheads="1"/>
          </p:cNvSpPr>
          <p:nvPr/>
        </p:nvSpPr>
        <p:spPr bwMode="auto">
          <a:xfrm>
            <a:off x="47703" y="862944"/>
            <a:ext cx="9144000" cy="523220"/>
          </a:xfrm>
          <a:prstGeom prst="rect">
            <a:avLst/>
          </a:prstGeom>
          <a:noFill/>
          <a:ln w="9525">
            <a:noFill/>
            <a:miter lim="800000"/>
            <a:headEnd/>
            <a:tailEnd/>
          </a:ln>
          <a:effectLst/>
        </p:spPr>
        <p:txBody>
          <a:bodyPr>
            <a:spAutoFit/>
          </a:bodyPr>
          <a:lstStyle/>
          <a:p>
            <a:pPr>
              <a:lnSpc>
                <a:spcPct val="100000"/>
              </a:lnSpc>
              <a:buClrTx/>
              <a:buFontTx/>
              <a:buNone/>
              <a:defRPr/>
            </a:pPr>
            <a:r>
              <a:rPr lang="es-ES_tradnl" sz="2800" b="1" dirty="0">
                <a:solidFill>
                  <a:srgbClr val="990033"/>
                </a:solidFill>
                <a:effectLst>
                  <a:outerShdw blurRad="38100" dist="38100" dir="2700000" algn="tl">
                    <a:srgbClr val="000000"/>
                  </a:outerShdw>
                </a:effectLst>
                <a:latin typeface="Arial" pitchFamily="34" charset="0"/>
              </a:rPr>
              <a:t>Elementos que intervienen:</a:t>
            </a:r>
          </a:p>
        </p:txBody>
      </p:sp>
      <p:pic>
        <p:nvPicPr>
          <p:cNvPr id="11" name="Imagen 10"/>
          <p:cNvPicPr/>
          <p:nvPr/>
        </p:nvPicPr>
        <p:blipFill rotWithShape="1">
          <a:blip r:embed="rId2">
            <a:extLst>
              <a:ext uri="{28A0092B-C50C-407E-A947-70E740481C1C}">
                <a14:useLocalDpi xmlns:a14="http://schemas.microsoft.com/office/drawing/2010/main" val="0"/>
              </a:ext>
            </a:extLst>
          </a:blip>
          <a:srcRect l="2103" t="6556" r="2865" b="17883"/>
          <a:stretch/>
        </p:blipFill>
        <p:spPr bwMode="auto">
          <a:xfrm>
            <a:off x="1487488" y="1556792"/>
            <a:ext cx="9072367" cy="496855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7719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p:nvPr/>
        </p:nvPicPr>
        <p:blipFill rotWithShape="1">
          <a:blip r:embed="rId3">
            <a:extLst>
              <a:ext uri="{28A0092B-C50C-407E-A947-70E740481C1C}">
                <a14:useLocalDpi xmlns:a14="http://schemas.microsoft.com/office/drawing/2010/main" val="0"/>
              </a:ext>
            </a:extLst>
          </a:blip>
          <a:srcRect l="1827" t="2309" r="1576" b="845"/>
          <a:stretch/>
        </p:blipFill>
        <p:spPr bwMode="auto">
          <a:xfrm>
            <a:off x="4223792" y="980728"/>
            <a:ext cx="7420203" cy="5760640"/>
          </a:xfrm>
          <a:prstGeom prst="rect">
            <a:avLst/>
          </a:prstGeom>
          <a:noFill/>
          <a:ln>
            <a:noFill/>
          </a:ln>
          <a:extLst>
            <a:ext uri="{53640926-AAD7-44D8-BBD7-CCE9431645EC}">
              <a14:shadowObscured xmlns:a14="http://schemas.microsoft.com/office/drawing/2010/main"/>
            </a:ext>
          </a:extLst>
        </p:spPr>
      </p:pic>
      <p:sp>
        <p:nvSpPr>
          <p:cNvPr id="5" name="Text Box 2">
            <a:extLst>
              <a:ext uri="{FF2B5EF4-FFF2-40B4-BE49-F238E27FC236}">
                <a16:creationId xmlns:a16="http://schemas.microsoft.com/office/drawing/2014/main" id="{0218B6E6-7F50-471E-80F0-B49828BC22AE}"/>
              </a:ext>
            </a:extLst>
          </p:cNvPr>
          <p:cNvSpPr txBox="1">
            <a:spLocks noChangeArrowheads="1"/>
          </p:cNvSpPr>
          <p:nvPr/>
        </p:nvSpPr>
        <p:spPr bwMode="auto">
          <a:xfrm>
            <a:off x="47703" y="862944"/>
            <a:ext cx="3528017" cy="954107"/>
          </a:xfrm>
          <a:prstGeom prst="rect">
            <a:avLst/>
          </a:prstGeom>
          <a:noFill/>
          <a:ln w="9525">
            <a:noFill/>
            <a:miter lim="800000"/>
            <a:headEnd/>
            <a:tailEnd/>
          </a:ln>
          <a:effectLst/>
        </p:spPr>
        <p:txBody>
          <a:bodyPr wrap="square">
            <a:spAutoFit/>
          </a:bodyPr>
          <a:lstStyle/>
          <a:p>
            <a:pPr>
              <a:lnSpc>
                <a:spcPct val="100000"/>
              </a:lnSpc>
              <a:buClrTx/>
              <a:buFontTx/>
              <a:buNone/>
              <a:defRPr/>
            </a:pPr>
            <a:r>
              <a:rPr lang="es-ES_tradnl" sz="2800" b="1" dirty="0">
                <a:solidFill>
                  <a:srgbClr val="990033"/>
                </a:solidFill>
                <a:effectLst>
                  <a:outerShdw blurRad="38100" dist="38100" dir="2700000" algn="tl">
                    <a:srgbClr val="000000"/>
                  </a:outerShdw>
                </a:effectLst>
                <a:latin typeface="Arial" pitchFamily="34" charset="0"/>
              </a:rPr>
              <a:t>Elementos que intervienen:</a:t>
            </a:r>
          </a:p>
        </p:txBody>
      </p:sp>
    </p:spTree>
    <p:extLst>
      <p:ext uri="{BB962C8B-B14F-4D97-AF65-F5344CB8AC3E}">
        <p14:creationId xmlns:p14="http://schemas.microsoft.com/office/powerpoint/2010/main" val="3378072631"/>
      </p:ext>
    </p:extLst>
  </p:cSld>
  <p:clrMapOvr>
    <a:masterClrMapping/>
  </p:clrMapOvr>
  <p:transition advClick="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18967" y="692696"/>
            <a:ext cx="9793088" cy="857250"/>
          </a:xfrm>
        </p:spPr>
        <p:txBody>
          <a:bodyPr>
            <a:normAutofit/>
          </a:bodyPr>
          <a:lstStyle/>
          <a:p>
            <a:pPr algn="l" eaLnBrk="1" hangingPunct="1"/>
            <a:r>
              <a:rPr lang="es-ES_tradnl" altLang="es-AR" sz="4400" dirty="0"/>
              <a:t>Realizaciones de casos de uso de Análisis</a:t>
            </a:r>
          </a:p>
        </p:txBody>
      </p:sp>
      <p:graphicFrame>
        <p:nvGraphicFramePr>
          <p:cNvPr id="2" name="Diagrama 1">
            <a:extLst>
              <a:ext uri="{FF2B5EF4-FFF2-40B4-BE49-F238E27FC236}">
                <a16:creationId xmlns:a16="http://schemas.microsoft.com/office/drawing/2014/main" id="{6AF58361-187B-4683-96DA-DB2C260C3CD3}"/>
              </a:ext>
            </a:extLst>
          </p:cNvPr>
          <p:cNvGraphicFramePr/>
          <p:nvPr>
            <p:extLst>
              <p:ext uri="{D42A27DB-BD31-4B8C-83A1-F6EECF244321}">
                <p14:modId xmlns:p14="http://schemas.microsoft.com/office/powerpoint/2010/main" val="3358932592"/>
              </p:ext>
            </p:extLst>
          </p:nvPr>
        </p:nvGraphicFramePr>
        <p:xfrm>
          <a:off x="2855640" y="1549946"/>
          <a:ext cx="5760640" cy="46873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agen 3">
            <a:extLst>
              <a:ext uri="{FF2B5EF4-FFF2-40B4-BE49-F238E27FC236}">
                <a16:creationId xmlns:a16="http://schemas.microsoft.com/office/drawing/2014/main" id="{BAB8F7C0-1051-4A98-ACEE-209F81554B52}"/>
              </a:ext>
            </a:extLst>
          </p:cNvPr>
          <p:cNvPicPr>
            <a:picLocks noChangeAspect="1"/>
          </p:cNvPicPr>
          <p:nvPr/>
        </p:nvPicPr>
        <p:blipFill>
          <a:blip r:embed="rId8"/>
          <a:stretch>
            <a:fillRect/>
          </a:stretch>
        </p:blipFill>
        <p:spPr>
          <a:xfrm>
            <a:off x="117376" y="4459347"/>
            <a:ext cx="2196616" cy="2306264"/>
          </a:xfrm>
          <a:prstGeom prst="rect">
            <a:avLst/>
          </a:prstGeom>
        </p:spPr>
      </p:pic>
      <p:pic>
        <p:nvPicPr>
          <p:cNvPr id="5" name="Imagen 4">
            <a:extLst>
              <a:ext uri="{FF2B5EF4-FFF2-40B4-BE49-F238E27FC236}">
                <a16:creationId xmlns:a16="http://schemas.microsoft.com/office/drawing/2014/main" id="{E06A84BA-AFFF-4951-A65C-E97094FA84AF}"/>
              </a:ext>
            </a:extLst>
          </p:cNvPr>
          <p:cNvPicPr/>
          <p:nvPr/>
        </p:nvPicPr>
        <p:blipFill rotWithShape="1">
          <a:blip r:embed="rId9" cstate="print">
            <a:extLst>
              <a:ext uri="{28A0092B-C50C-407E-A947-70E740481C1C}">
                <a14:useLocalDpi xmlns:a14="http://schemas.microsoft.com/office/drawing/2010/main" val="0"/>
              </a:ext>
            </a:extLst>
          </a:blip>
          <a:srcRect l="1268" t="2285" r="1639" b="1577"/>
          <a:stretch/>
        </p:blipFill>
        <p:spPr bwMode="auto">
          <a:xfrm>
            <a:off x="191344" y="1340768"/>
            <a:ext cx="2448272" cy="3062015"/>
          </a:xfrm>
          <a:prstGeom prst="rect">
            <a:avLst/>
          </a:prstGeom>
          <a:noFill/>
          <a:ln>
            <a:noFill/>
          </a:ln>
          <a:extLst>
            <a:ext uri="{53640926-AAD7-44D8-BBD7-CCE9431645EC}">
              <a14:shadowObscured xmlns:a14="http://schemas.microsoft.com/office/drawing/2010/main"/>
            </a:ext>
          </a:extLst>
        </p:spPr>
      </p:pic>
      <p:pic>
        <p:nvPicPr>
          <p:cNvPr id="6" name="Imagen 5">
            <a:extLst>
              <a:ext uri="{FF2B5EF4-FFF2-40B4-BE49-F238E27FC236}">
                <a16:creationId xmlns:a16="http://schemas.microsoft.com/office/drawing/2014/main" id="{61EBA41A-EFE7-4AE5-8E2C-A01262F7DC70}"/>
              </a:ext>
            </a:extLst>
          </p:cNvPr>
          <p:cNvPicPr/>
          <p:nvPr/>
        </p:nvPicPr>
        <p:blipFill rotWithShape="1">
          <a:blip r:embed="rId10" cstate="print">
            <a:extLst>
              <a:ext uri="{28A0092B-C50C-407E-A947-70E740481C1C}">
                <a14:useLocalDpi xmlns:a14="http://schemas.microsoft.com/office/drawing/2010/main" val="0"/>
              </a:ext>
            </a:extLst>
          </a:blip>
          <a:srcRect l="1827" t="2309" r="1576" b="845"/>
          <a:stretch/>
        </p:blipFill>
        <p:spPr bwMode="auto">
          <a:xfrm>
            <a:off x="8688288" y="1549946"/>
            <a:ext cx="3386335" cy="447134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32285493"/>
      </p:ext>
    </p:extLst>
  </p:cSld>
  <p:clrMapOvr>
    <a:masterClrMapping/>
  </p:clrMapOvr>
</p:sld>
</file>

<file path=ppt/theme/theme1.xml><?xml version="1.0" encoding="utf-8"?>
<a:theme xmlns:a="http://schemas.openxmlformats.org/drawingml/2006/main" name="Ministerio de Producció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lumMod val="75000"/>
          </a:schemeClr>
        </a:solidFill>
      </a:spPr>
      <a:bodyPr lIns="11431" tIns="333223" rIns="11430" bIns="333221" spcCol="1270" anchor="ctr"/>
      <a:lstStyle>
        <a:defPPr algn="ctr" defTabSz="800100">
          <a:lnSpc>
            <a:spcPct val="90000"/>
          </a:lnSpc>
          <a:spcAft>
            <a:spcPct val="35000"/>
          </a:spcAft>
          <a:defRPr sz="1800"/>
        </a:defPPr>
      </a:lstStyle>
      <a: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a:style>
    </a:sp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Technic</Template>
  <TotalTime>26752</TotalTime>
  <Words>805</Words>
  <Application>Microsoft Office PowerPoint</Application>
  <PresentationFormat>Panorámica</PresentationFormat>
  <Paragraphs>89</Paragraphs>
  <Slides>28</Slides>
  <Notes>7</Notes>
  <HiddenSlides>5</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28</vt:i4>
      </vt:variant>
    </vt:vector>
  </HeadingPairs>
  <TitlesOfParts>
    <vt:vector size="37" baseType="lpstr">
      <vt:lpstr>MS PGothic</vt:lpstr>
      <vt:lpstr>MS PGothic</vt:lpstr>
      <vt:lpstr>Arial</vt:lpstr>
      <vt:lpstr>Calibri</vt:lpstr>
      <vt:lpstr>Futura Md BT</vt:lpstr>
      <vt:lpstr>Tahoma</vt:lpstr>
      <vt:lpstr>Times New Roman</vt:lpstr>
      <vt:lpstr>Wingdings</vt:lpstr>
      <vt:lpstr>Ministerio de Producción</vt:lpstr>
      <vt:lpstr>Presentación de PowerPoint</vt:lpstr>
      <vt:lpstr>Clínica MO-05 Diagrama de Clases y Diagrama de Secuencia</vt:lpstr>
      <vt:lpstr>Presentación de PowerPoint</vt:lpstr>
      <vt:lpstr>Diagramas</vt:lpstr>
      <vt:lpstr>Clases de Análisis</vt:lpstr>
      <vt:lpstr>Presentación de PowerPoint</vt:lpstr>
      <vt:lpstr>Presentación de PowerPoint</vt:lpstr>
      <vt:lpstr>Presentación de PowerPoint</vt:lpstr>
      <vt:lpstr>Realizaciones de casos de uso de Análisis</vt:lpstr>
      <vt:lpstr>Vista parcial del Modelo de Dominio del Complejo de Cines </vt:lpstr>
      <vt:lpstr>Caso: Complejo de Cines Descripción del Caso de Uso  14 Registrar Película (Tipo de descripción: Resumen Esencial)</vt:lpstr>
      <vt:lpstr>Prototipo del caso de uso Registrar Película</vt:lpstr>
      <vt:lpstr>Presentación de PowerPoint</vt:lpstr>
      <vt:lpstr>Presentación de PowerPoint</vt:lpstr>
      <vt:lpstr>Caso de Infracciones de Tránsito Policía Caminera Modelado Funcional</vt:lpstr>
      <vt:lpstr>Presentación de PowerPoint</vt:lpstr>
      <vt:lpstr>Vista esencial de casos de uso para el Sistema de la Policía Caminera</vt:lpstr>
      <vt:lpstr>Caso de uso Generar reporte de Infracciones cometidas y monto adeudado – Resumen Esencial</vt:lpstr>
      <vt:lpstr>Realización de caso de uso del escenario del flujo básico del caso de uso:  Generar Reporte de Infracciones cometidas y monto adeudado  </vt:lpstr>
      <vt:lpstr>Realización de caso de uso del escenario del flujo básico del caso de uso:  Generar Reporte de Infracciones cometidas y monto adeudado  </vt:lpstr>
      <vt:lpstr>Vista de Clases de Análisis para la Realización de Casos de Uso: Generar Reporte de Infracciones cometidas y monto adeudado </vt:lpstr>
      <vt:lpstr>Descripción del Caso de Uso  6. Registrar Acta de Constatación Resumen Esencial  </vt:lpstr>
      <vt:lpstr>Prototipo del caso de uso Registrar Acta de Infracción</vt:lpstr>
      <vt:lpstr>Realización de caso de uso del escenario del flujo básico del caso de uso:  Registrar Acta de Infracción</vt:lpstr>
      <vt:lpstr>Realización de caso de uso del escenario del flujo básico del caso de uso:  Registrar Acta de Infracción</vt:lpstr>
      <vt:lpstr>Realización de caso de uso del escenario del flujo básico del caso de uso:  Registrar Acta de Infracción</vt:lpstr>
      <vt:lpstr>Realización de caso de uso del escenario del flujo básico del caso de uso:  Registrar Acta de Infracción Vista de Clases de Análisis</vt:lpstr>
      <vt:lpstr>Realización de caso de uso del escenario del flujo básico del caso de uso:  Registrar Acta de Infracción Vista de Clases de Análisis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Judith Meles</dc:creator>
  <cp:lastModifiedBy>Judith Meles</cp:lastModifiedBy>
  <cp:revision>791</cp:revision>
  <dcterms:created xsi:type="dcterms:W3CDTF">2016-03-29T13:37:48Z</dcterms:created>
  <dcterms:modified xsi:type="dcterms:W3CDTF">2018-09-26T23:54:32Z</dcterms:modified>
</cp:coreProperties>
</file>